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83" r:id="rId3"/>
    <p:sldId id="285" r:id="rId4"/>
    <p:sldId id="287" r:id="rId5"/>
    <p:sldId id="295" r:id="rId6"/>
    <p:sldId id="357" r:id="rId7"/>
    <p:sldId id="300" r:id="rId8"/>
    <p:sldId id="358" r:id="rId9"/>
    <p:sldId id="306" r:id="rId10"/>
    <p:sldId id="308" r:id="rId11"/>
    <p:sldId id="351" r:id="rId12"/>
    <p:sldId id="316" r:id="rId13"/>
    <p:sldId id="310" r:id="rId14"/>
    <p:sldId id="311" r:id="rId15"/>
    <p:sldId id="312" r:id="rId16"/>
    <p:sldId id="313" r:id="rId17"/>
    <p:sldId id="314" r:id="rId18"/>
    <p:sldId id="315" r:id="rId19"/>
    <p:sldId id="309" r:id="rId20"/>
    <p:sldId id="318" r:id="rId21"/>
    <p:sldId id="320" r:id="rId22"/>
    <p:sldId id="321" r:id="rId23"/>
    <p:sldId id="322" r:id="rId24"/>
    <p:sldId id="323" r:id="rId25"/>
    <p:sldId id="325" r:id="rId26"/>
    <p:sldId id="326" r:id="rId27"/>
    <p:sldId id="328" r:id="rId28"/>
    <p:sldId id="327" r:id="rId29"/>
    <p:sldId id="329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52" r:id="rId45"/>
    <p:sldId id="353" r:id="rId46"/>
    <p:sldId id="354" r:id="rId47"/>
    <p:sldId id="345" r:id="rId48"/>
    <p:sldId id="346" r:id="rId49"/>
    <p:sldId id="347" r:id="rId50"/>
    <p:sldId id="296" r:id="rId51"/>
    <p:sldId id="297" r:id="rId52"/>
    <p:sldId id="298" r:id="rId53"/>
    <p:sldId id="299" r:id="rId54"/>
    <p:sldId id="355" r:id="rId55"/>
    <p:sldId id="286" r:id="rId56"/>
    <p:sldId id="281" r:id="rId5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B3603-3723-024B-8BC6-F9A912B539F8}" v="3" dt="2020-08-26T11:1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71837"/>
  </p:normalViewPr>
  <p:slideViewPr>
    <p:cSldViewPr snapToGrid="0">
      <p:cViewPr varScale="1">
        <p:scale>
          <a:sx n="83" d="100"/>
          <a:sy n="83" d="100"/>
        </p:scale>
        <p:origin x="19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7CE60-22AA-4039-823D-E7D656CA5BF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B201D49-843D-4303-8ED3-5E11CAE33CAE}">
      <dgm:prSet phldrT="[Text]"/>
      <dgm:spPr/>
      <dgm:t>
        <a:bodyPr/>
        <a:lstStyle/>
        <a:p>
          <a:r>
            <a:rPr lang="en-US" b="1" dirty="0" smtClean="0"/>
            <a:t>2004</a:t>
          </a:r>
        </a:p>
        <a:p>
          <a:r>
            <a:rPr lang="en-US" b="1" dirty="0" smtClean="0"/>
            <a:t>Simplified Data Processing on Large Clusters</a:t>
          </a:r>
        </a:p>
        <a:p>
          <a:endParaRPr lang="en-US" dirty="0"/>
        </a:p>
      </dgm:t>
    </dgm:pt>
    <dgm:pt modelId="{66BF2268-F63D-414C-9172-141351AF4587}" type="parTrans" cxnId="{2744F605-C4BC-4DAC-A480-29B5338C900B}">
      <dgm:prSet/>
      <dgm:spPr/>
      <dgm:t>
        <a:bodyPr/>
        <a:lstStyle/>
        <a:p>
          <a:endParaRPr lang="en-US"/>
        </a:p>
      </dgm:t>
    </dgm:pt>
    <dgm:pt modelId="{88B3075E-B669-41A6-997A-49709EC454A0}" type="sibTrans" cxnId="{2744F605-C4BC-4DAC-A480-29B5338C900B}">
      <dgm:prSet/>
      <dgm:spPr/>
      <dgm:t>
        <a:bodyPr/>
        <a:lstStyle/>
        <a:p>
          <a:endParaRPr lang="en-US"/>
        </a:p>
      </dgm:t>
    </dgm:pt>
    <dgm:pt modelId="{E24C0352-CF5D-401E-9360-3685D16A96A9}">
      <dgm:prSet phldrT="[Text]"/>
      <dgm:spPr/>
      <dgm:t>
        <a:bodyPr/>
        <a:lstStyle/>
        <a:p>
          <a:r>
            <a:rPr lang="en-US" b="1" dirty="0" smtClean="0"/>
            <a:t>2005</a:t>
          </a:r>
        </a:p>
        <a:p>
          <a:r>
            <a:rPr lang="en-US" b="1" dirty="0" smtClean="0"/>
            <a:t>Apache Hadoop</a:t>
          </a:r>
        </a:p>
        <a:p>
          <a:endParaRPr lang="en-US" dirty="0"/>
        </a:p>
      </dgm:t>
    </dgm:pt>
    <dgm:pt modelId="{E93F2249-58EC-45D6-B914-62DB21A03B31}" type="parTrans" cxnId="{49EBD46D-F56F-442B-9DD9-650C2B9AD8A3}">
      <dgm:prSet/>
      <dgm:spPr/>
      <dgm:t>
        <a:bodyPr/>
        <a:lstStyle/>
        <a:p>
          <a:endParaRPr lang="en-US"/>
        </a:p>
      </dgm:t>
    </dgm:pt>
    <dgm:pt modelId="{1E212489-444A-4CC7-91EA-11FFC4D066F9}" type="sibTrans" cxnId="{49EBD46D-F56F-442B-9DD9-650C2B9AD8A3}">
      <dgm:prSet/>
      <dgm:spPr/>
      <dgm:t>
        <a:bodyPr/>
        <a:lstStyle/>
        <a:p>
          <a:endParaRPr lang="en-US"/>
        </a:p>
      </dgm:t>
    </dgm:pt>
    <dgm:pt modelId="{C7A451DC-D160-4236-94C9-99E10CB426A2}">
      <dgm:prSet phldrT="[Text]"/>
      <dgm:spPr/>
      <dgm:t>
        <a:bodyPr/>
        <a:lstStyle/>
        <a:p>
          <a:r>
            <a:rPr lang="en-US" b="1" dirty="0" smtClean="0"/>
            <a:t>2009</a:t>
          </a:r>
        </a:p>
        <a:p>
          <a:r>
            <a:rPr lang="en-US" b="1" dirty="0" smtClean="0"/>
            <a:t>Apache Spark</a:t>
          </a:r>
        </a:p>
        <a:p>
          <a:endParaRPr lang="en-US" dirty="0" smtClean="0"/>
        </a:p>
        <a:p>
          <a:endParaRPr lang="en-US" dirty="0"/>
        </a:p>
      </dgm:t>
    </dgm:pt>
    <dgm:pt modelId="{982050EA-B950-4250-A560-CFA0B7C2F49F}" type="parTrans" cxnId="{9B8EA809-F137-4378-B3C2-3BFE5EC555DE}">
      <dgm:prSet/>
      <dgm:spPr/>
      <dgm:t>
        <a:bodyPr/>
        <a:lstStyle/>
        <a:p>
          <a:endParaRPr lang="en-US"/>
        </a:p>
      </dgm:t>
    </dgm:pt>
    <dgm:pt modelId="{D872FC16-287F-4834-A6CE-EE2D891A0DBF}" type="sibTrans" cxnId="{9B8EA809-F137-4378-B3C2-3BFE5EC555DE}">
      <dgm:prSet/>
      <dgm:spPr/>
      <dgm:t>
        <a:bodyPr/>
        <a:lstStyle/>
        <a:p>
          <a:endParaRPr lang="en-US"/>
        </a:p>
      </dgm:t>
    </dgm:pt>
    <dgm:pt modelId="{A81559AB-B9B1-4517-B664-45D784215BE4}" type="pres">
      <dgm:prSet presAssocID="{4087CE60-22AA-4039-823D-E7D656CA5BF9}" presName="Name0" presStyleCnt="0">
        <dgm:presLayoutVars>
          <dgm:dir/>
          <dgm:resizeHandles val="exact"/>
        </dgm:presLayoutVars>
      </dgm:prSet>
      <dgm:spPr/>
    </dgm:pt>
    <dgm:pt modelId="{273DE8CE-E66B-4642-8B28-9B5651742CE2}" type="pres">
      <dgm:prSet presAssocID="{4087CE60-22AA-4039-823D-E7D656CA5BF9}" presName="arrow" presStyleLbl="bgShp" presStyleIdx="0" presStyleCnt="1"/>
      <dgm:spPr/>
    </dgm:pt>
    <dgm:pt modelId="{2D8A1458-A68F-4365-B0BA-A9A9ACED66DB}" type="pres">
      <dgm:prSet presAssocID="{4087CE60-22AA-4039-823D-E7D656CA5BF9}" presName="points" presStyleCnt="0"/>
      <dgm:spPr/>
    </dgm:pt>
    <dgm:pt modelId="{303F4D53-AC8E-4861-A93A-75392939DDDA}" type="pres">
      <dgm:prSet presAssocID="{0B201D49-843D-4303-8ED3-5E11CAE33CAE}" presName="compositeA" presStyleCnt="0"/>
      <dgm:spPr/>
    </dgm:pt>
    <dgm:pt modelId="{6BBD7DF4-9AB3-4CEC-8FAA-31F1CD12E7A8}" type="pres">
      <dgm:prSet presAssocID="{0B201D49-843D-4303-8ED3-5E11CAE33CA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CBD719-39E0-4FF3-97E3-72515E4DC502}" type="pres">
      <dgm:prSet presAssocID="{0B201D49-843D-4303-8ED3-5E11CAE33CAE}" presName="circleA" presStyleLbl="node1" presStyleIdx="0" presStyleCnt="3"/>
      <dgm:spPr/>
    </dgm:pt>
    <dgm:pt modelId="{A07CA7F5-D57F-4BF2-B028-85B63337CEDA}" type="pres">
      <dgm:prSet presAssocID="{0B201D49-843D-4303-8ED3-5E11CAE33CAE}" presName="spaceA" presStyleCnt="0"/>
      <dgm:spPr/>
    </dgm:pt>
    <dgm:pt modelId="{E7532680-957B-4A8F-86B0-FF05C5F15331}" type="pres">
      <dgm:prSet presAssocID="{88B3075E-B669-41A6-997A-49709EC454A0}" presName="space" presStyleCnt="0"/>
      <dgm:spPr/>
    </dgm:pt>
    <dgm:pt modelId="{5AB25E4D-6653-410C-945A-48D664E30CE0}" type="pres">
      <dgm:prSet presAssocID="{E24C0352-CF5D-401E-9360-3685D16A96A9}" presName="compositeB" presStyleCnt="0"/>
      <dgm:spPr/>
    </dgm:pt>
    <dgm:pt modelId="{DCD8A26A-DD53-4FB6-A751-D5A386BD4F65}" type="pres">
      <dgm:prSet presAssocID="{E24C0352-CF5D-401E-9360-3685D16A96A9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C00F2-A458-4872-BD59-713976F3BAC2}" type="pres">
      <dgm:prSet presAssocID="{E24C0352-CF5D-401E-9360-3685D16A96A9}" presName="circleB" presStyleLbl="node1" presStyleIdx="1" presStyleCnt="3"/>
      <dgm:spPr/>
    </dgm:pt>
    <dgm:pt modelId="{174DDAA0-50E4-49BE-9FF9-BB79FCEC0F86}" type="pres">
      <dgm:prSet presAssocID="{E24C0352-CF5D-401E-9360-3685D16A96A9}" presName="spaceB" presStyleCnt="0"/>
      <dgm:spPr/>
    </dgm:pt>
    <dgm:pt modelId="{3C8AD5BC-7CE6-41C9-A51A-F428A006F1F4}" type="pres">
      <dgm:prSet presAssocID="{1E212489-444A-4CC7-91EA-11FFC4D066F9}" presName="space" presStyleCnt="0"/>
      <dgm:spPr/>
    </dgm:pt>
    <dgm:pt modelId="{64D6A445-491E-4EB7-A1C8-BCC8CC417449}" type="pres">
      <dgm:prSet presAssocID="{C7A451DC-D160-4236-94C9-99E10CB426A2}" presName="compositeA" presStyleCnt="0"/>
      <dgm:spPr/>
    </dgm:pt>
    <dgm:pt modelId="{08ED4079-E496-4FD6-9769-6CB61C042F96}" type="pres">
      <dgm:prSet presAssocID="{C7A451DC-D160-4236-94C9-99E10CB426A2}" presName="textA" presStyleLbl="revTx" presStyleIdx="2" presStyleCnt="3">
        <dgm:presLayoutVars>
          <dgm:bulletEnabled val="1"/>
        </dgm:presLayoutVars>
      </dgm:prSet>
      <dgm:spPr/>
    </dgm:pt>
    <dgm:pt modelId="{2F9829A4-D620-4FB5-A64F-7A00367AAE8C}" type="pres">
      <dgm:prSet presAssocID="{C7A451DC-D160-4236-94C9-99E10CB426A2}" presName="circleA" presStyleLbl="node1" presStyleIdx="2" presStyleCnt="3"/>
      <dgm:spPr/>
    </dgm:pt>
    <dgm:pt modelId="{B318ED1A-8033-480F-A4AC-C19FA73B39E8}" type="pres">
      <dgm:prSet presAssocID="{C7A451DC-D160-4236-94C9-99E10CB426A2}" presName="spaceA" presStyleCnt="0"/>
      <dgm:spPr/>
    </dgm:pt>
  </dgm:ptLst>
  <dgm:cxnLst>
    <dgm:cxn modelId="{05D93001-5C10-41A6-9BA7-454E6D8009B7}" type="presOf" srcId="{E24C0352-CF5D-401E-9360-3685D16A96A9}" destId="{DCD8A26A-DD53-4FB6-A751-D5A386BD4F65}" srcOrd="0" destOrd="0" presId="urn:microsoft.com/office/officeart/2005/8/layout/hProcess11"/>
    <dgm:cxn modelId="{F3418BAB-B272-4C7F-83A8-12B0CE0C74A3}" type="presOf" srcId="{0B201D49-843D-4303-8ED3-5E11CAE33CAE}" destId="{6BBD7DF4-9AB3-4CEC-8FAA-31F1CD12E7A8}" srcOrd="0" destOrd="0" presId="urn:microsoft.com/office/officeart/2005/8/layout/hProcess11"/>
    <dgm:cxn modelId="{0B67BBF0-07A6-411F-95C5-3D4DE2DB7F44}" type="presOf" srcId="{C7A451DC-D160-4236-94C9-99E10CB426A2}" destId="{08ED4079-E496-4FD6-9769-6CB61C042F96}" srcOrd="0" destOrd="0" presId="urn:microsoft.com/office/officeart/2005/8/layout/hProcess11"/>
    <dgm:cxn modelId="{2744F605-C4BC-4DAC-A480-29B5338C900B}" srcId="{4087CE60-22AA-4039-823D-E7D656CA5BF9}" destId="{0B201D49-843D-4303-8ED3-5E11CAE33CAE}" srcOrd="0" destOrd="0" parTransId="{66BF2268-F63D-414C-9172-141351AF4587}" sibTransId="{88B3075E-B669-41A6-997A-49709EC454A0}"/>
    <dgm:cxn modelId="{9B8EA809-F137-4378-B3C2-3BFE5EC555DE}" srcId="{4087CE60-22AA-4039-823D-E7D656CA5BF9}" destId="{C7A451DC-D160-4236-94C9-99E10CB426A2}" srcOrd="2" destOrd="0" parTransId="{982050EA-B950-4250-A560-CFA0B7C2F49F}" sibTransId="{D872FC16-287F-4834-A6CE-EE2D891A0DBF}"/>
    <dgm:cxn modelId="{F5EE8AF9-4098-4B76-9BFD-CB0D836EC0E0}" type="presOf" srcId="{4087CE60-22AA-4039-823D-E7D656CA5BF9}" destId="{A81559AB-B9B1-4517-B664-45D784215BE4}" srcOrd="0" destOrd="0" presId="urn:microsoft.com/office/officeart/2005/8/layout/hProcess11"/>
    <dgm:cxn modelId="{49EBD46D-F56F-442B-9DD9-650C2B9AD8A3}" srcId="{4087CE60-22AA-4039-823D-E7D656CA5BF9}" destId="{E24C0352-CF5D-401E-9360-3685D16A96A9}" srcOrd="1" destOrd="0" parTransId="{E93F2249-58EC-45D6-B914-62DB21A03B31}" sibTransId="{1E212489-444A-4CC7-91EA-11FFC4D066F9}"/>
    <dgm:cxn modelId="{9E4AFBF5-9A74-44FA-8B08-7E97B028E174}" type="presParOf" srcId="{A81559AB-B9B1-4517-B664-45D784215BE4}" destId="{273DE8CE-E66B-4642-8B28-9B5651742CE2}" srcOrd="0" destOrd="0" presId="urn:microsoft.com/office/officeart/2005/8/layout/hProcess11"/>
    <dgm:cxn modelId="{5D251C56-94A5-40BC-8F11-01E87CA6658D}" type="presParOf" srcId="{A81559AB-B9B1-4517-B664-45D784215BE4}" destId="{2D8A1458-A68F-4365-B0BA-A9A9ACED66DB}" srcOrd="1" destOrd="0" presId="urn:microsoft.com/office/officeart/2005/8/layout/hProcess11"/>
    <dgm:cxn modelId="{0D0992BE-1651-4B18-8A63-B40A31CFF680}" type="presParOf" srcId="{2D8A1458-A68F-4365-B0BA-A9A9ACED66DB}" destId="{303F4D53-AC8E-4861-A93A-75392939DDDA}" srcOrd="0" destOrd="0" presId="urn:microsoft.com/office/officeart/2005/8/layout/hProcess11"/>
    <dgm:cxn modelId="{CFEB3BAC-935D-4154-B346-6A263EE0F670}" type="presParOf" srcId="{303F4D53-AC8E-4861-A93A-75392939DDDA}" destId="{6BBD7DF4-9AB3-4CEC-8FAA-31F1CD12E7A8}" srcOrd="0" destOrd="0" presId="urn:microsoft.com/office/officeart/2005/8/layout/hProcess11"/>
    <dgm:cxn modelId="{98DF6A02-EC28-48DC-8090-F7D1E79D3C85}" type="presParOf" srcId="{303F4D53-AC8E-4861-A93A-75392939DDDA}" destId="{9CCBD719-39E0-4FF3-97E3-72515E4DC502}" srcOrd="1" destOrd="0" presId="urn:microsoft.com/office/officeart/2005/8/layout/hProcess11"/>
    <dgm:cxn modelId="{11CB1654-1B83-4569-A13E-715D9A7D6DD4}" type="presParOf" srcId="{303F4D53-AC8E-4861-A93A-75392939DDDA}" destId="{A07CA7F5-D57F-4BF2-B028-85B63337CEDA}" srcOrd="2" destOrd="0" presId="urn:microsoft.com/office/officeart/2005/8/layout/hProcess11"/>
    <dgm:cxn modelId="{413BAA8C-0C49-45C9-9EC8-2D9EC8403225}" type="presParOf" srcId="{2D8A1458-A68F-4365-B0BA-A9A9ACED66DB}" destId="{E7532680-957B-4A8F-86B0-FF05C5F15331}" srcOrd="1" destOrd="0" presId="urn:microsoft.com/office/officeart/2005/8/layout/hProcess11"/>
    <dgm:cxn modelId="{ADC49A08-D917-4E41-B8A7-B1664ABFE367}" type="presParOf" srcId="{2D8A1458-A68F-4365-B0BA-A9A9ACED66DB}" destId="{5AB25E4D-6653-410C-945A-48D664E30CE0}" srcOrd="2" destOrd="0" presId="urn:microsoft.com/office/officeart/2005/8/layout/hProcess11"/>
    <dgm:cxn modelId="{72F792E9-8E5F-45DE-A835-715ECECB3F45}" type="presParOf" srcId="{5AB25E4D-6653-410C-945A-48D664E30CE0}" destId="{DCD8A26A-DD53-4FB6-A751-D5A386BD4F65}" srcOrd="0" destOrd="0" presId="urn:microsoft.com/office/officeart/2005/8/layout/hProcess11"/>
    <dgm:cxn modelId="{EA20C609-7E44-4308-BBB3-CF09C141097C}" type="presParOf" srcId="{5AB25E4D-6653-410C-945A-48D664E30CE0}" destId="{0B0C00F2-A458-4872-BD59-713976F3BAC2}" srcOrd="1" destOrd="0" presId="urn:microsoft.com/office/officeart/2005/8/layout/hProcess11"/>
    <dgm:cxn modelId="{B4D6CDFD-9BA5-4666-BAA6-8FC68D4F953C}" type="presParOf" srcId="{5AB25E4D-6653-410C-945A-48D664E30CE0}" destId="{174DDAA0-50E4-49BE-9FF9-BB79FCEC0F86}" srcOrd="2" destOrd="0" presId="urn:microsoft.com/office/officeart/2005/8/layout/hProcess11"/>
    <dgm:cxn modelId="{F3D04523-205C-4239-8826-9F87B73926F8}" type="presParOf" srcId="{2D8A1458-A68F-4365-B0BA-A9A9ACED66DB}" destId="{3C8AD5BC-7CE6-41C9-A51A-F428A006F1F4}" srcOrd="3" destOrd="0" presId="urn:microsoft.com/office/officeart/2005/8/layout/hProcess11"/>
    <dgm:cxn modelId="{7F1A4278-03D4-4D26-8190-F4D3CCC01381}" type="presParOf" srcId="{2D8A1458-A68F-4365-B0BA-A9A9ACED66DB}" destId="{64D6A445-491E-4EB7-A1C8-BCC8CC417449}" srcOrd="4" destOrd="0" presId="urn:microsoft.com/office/officeart/2005/8/layout/hProcess11"/>
    <dgm:cxn modelId="{492F57D4-861E-4148-B059-29336A9BA8A7}" type="presParOf" srcId="{64D6A445-491E-4EB7-A1C8-BCC8CC417449}" destId="{08ED4079-E496-4FD6-9769-6CB61C042F96}" srcOrd="0" destOrd="0" presId="urn:microsoft.com/office/officeart/2005/8/layout/hProcess11"/>
    <dgm:cxn modelId="{4BEC925E-316A-420E-84D4-EBB8F981E53D}" type="presParOf" srcId="{64D6A445-491E-4EB7-A1C8-BCC8CC417449}" destId="{2F9829A4-D620-4FB5-A64F-7A00367AAE8C}" srcOrd="1" destOrd="0" presId="urn:microsoft.com/office/officeart/2005/8/layout/hProcess11"/>
    <dgm:cxn modelId="{5D1400EA-7094-4AC3-975C-5EB3F9DE4C3E}" type="presParOf" srcId="{64D6A445-491E-4EB7-A1C8-BCC8CC417449}" destId="{B318ED1A-8033-480F-A4AC-C19FA73B39E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DE8CE-E66B-4642-8B28-9B5651742CE2}">
      <dsp:nvSpPr>
        <dsp:cNvPr id="0" name=""/>
        <dsp:cNvSpPr/>
      </dsp:nvSpPr>
      <dsp:spPr>
        <a:xfrm>
          <a:off x="0" y="1305877"/>
          <a:ext cx="10515600" cy="17411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D7DF4-9AB3-4CEC-8FAA-31F1CD12E7A8}">
      <dsp:nvSpPr>
        <dsp:cNvPr id="0" name=""/>
        <dsp:cNvSpPr/>
      </dsp:nvSpPr>
      <dsp:spPr>
        <a:xfrm>
          <a:off x="4621" y="0"/>
          <a:ext cx="3049934" cy="174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2004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Simplified Data Processing on Large Clusters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4621" y="0"/>
        <a:ext cx="3049934" cy="1741170"/>
      </dsp:txXfrm>
    </dsp:sp>
    <dsp:sp modelId="{9CCBD719-39E0-4FF3-97E3-72515E4DC502}">
      <dsp:nvSpPr>
        <dsp:cNvPr id="0" name=""/>
        <dsp:cNvSpPr/>
      </dsp:nvSpPr>
      <dsp:spPr>
        <a:xfrm>
          <a:off x="1311942" y="1958816"/>
          <a:ext cx="435292" cy="4352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8A26A-DD53-4FB6-A751-D5A386BD4F65}">
      <dsp:nvSpPr>
        <dsp:cNvPr id="0" name=""/>
        <dsp:cNvSpPr/>
      </dsp:nvSpPr>
      <dsp:spPr>
        <a:xfrm>
          <a:off x="3207052" y="2611755"/>
          <a:ext cx="3049934" cy="174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2005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Apache Hadoop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3207052" y="2611755"/>
        <a:ext cx="3049934" cy="1741170"/>
      </dsp:txXfrm>
    </dsp:sp>
    <dsp:sp modelId="{0B0C00F2-A458-4872-BD59-713976F3BAC2}">
      <dsp:nvSpPr>
        <dsp:cNvPr id="0" name=""/>
        <dsp:cNvSpPr/>
      </dsp:nvSpPr>
      <dsp:spPr>
        <a:xfrm>
          <a:off x="4514373" y="1958816"/>
          <a:ext cx="435292" cy="4352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D4079-E496-4FD6-9769-6CB61C042F96}">
      <dsp:nvSpPr>
        <dsp:cNvPr id="0" name=""/>
        <dsp:cNvSpPr/>
      </dsp:nvSpPr>
      <dsp:spPr>
        <a:xfrm>
          <a:off x="6409484" y="0"/>
          <a:ext cx="3049934" cy="1741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2009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Apache Spark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6409484" y="0"/>
        <a:ext cx="3049934" cy="1741170"/>
      </dsp:txXfrm>
    </dsp:sp>
    <dsp:sp modelId="{2F9829A4-D620-4FB5-A64F-7A00367AAE8C}">
      <dsp:nvSpPr>
        <dsp:cNvPr id="0" name=""/>
        <dsp:cNvSpPr/>
      </dsp:nvSpPr>
      <dsp:spPr>
        <a:xfrm>
          <a:off x="7716805" y="1958816"/>
          <a:ext cx="435292" cy="4352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19/09/2020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61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7280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1027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45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932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497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918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0576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021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784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9856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5903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256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346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40147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51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5915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2339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390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5994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40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16552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6747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5197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7726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4838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13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0745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8627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3748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8614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34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186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4319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5013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494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6933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855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4530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9309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0034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65393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898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1283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3314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95881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92078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989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728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11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9842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530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790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0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spark/releases/tag/v0.12.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nawer/netcoreconf_spark_net.gi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jesus-arnau-84494441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</a:t>
            </a:r>
            <a:r>
              <a:rPr lang="es-ES" sz="24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Spark</a:t>
            </a:r>
            <a:r>
              <a:rPr lang="es-ES" sz="24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r>
              <a:rPr lang="es-ES" sz="24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s-ES" sz="24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s-ES" sz="24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Jesús Arnau Villar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</a:t>
            </a: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Solutions</a:t>
            </a: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Architect</a:t>
            </a: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 </a:t>
            </a: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Kabel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97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jarnawer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Apache </a:t>
            </a:r>
            <a:r>
              <a:rPr lang="es-ES" sz="2800" dirty="0" err="1" smtClean="0"/>
              <a:t>Spark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2013, </a:t>
            </a:r>
            <a:r>
              <a:rPr lang="es-ES" dirty="0" err="1"/>
              <a:t>Spark</a:t>
            </a:r>
            <a:r>
              <a:rPr lang="es-ES" dirty="0"/>
              <a:t> había ganado ya mucha tracción en la comunidad de desarrolladores, y su uso se había generalizado.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Los creadores de </a:t>
            </a:r>
            <a:r>
              <a:rPr lang="es-ES" dirty="0" err="1"/>
              <a:t>Spark</a:t>
            </a:r>
            <a:r>
              <a:rPr lang="es-ES" dirty="0"/>
              <a:t>, donaron el proyecto a la Apache Software </a:t>
            </a:r>
            <a:r>
              <a:rPr lang="es-ES" dirty="0" err="1"/>
              <a:t>Foundation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Al </a:t>
            </a:r>
            <a:r>
              <a:rPr lang="es-ES" dirty="0"/>
              <a:t>mismo tiempo </a:t>
            </a:r>
            <a:r>
              <a:rPr lang="es-ES" dirty="0" smtClean="0"/>
              <a:t>fundaron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146" name="Picture 2" descr="File:Databricks Logo.png - Wikimedia Common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97" y="4224758"/>
            <a:ext cx="1913644" cy="10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br>
              <a:rPr lang="es-ES" dirty="0" smtClean="0"/>
            </a:br>
            <a:r>
              <a:rPr lang="es-ES" sz="2800" dirty="0"/>
              <a:t>Apache </a:t>
            </a:r>
            <a:r>
              <a:rPr lang="es-ES" sz="2800" dirty="0" err="1"/>
              <a:t>Spark</a:t>
            </a:r>
            <a:r>
              <a:rPr lang="es-ES" sz="2800" dirty="0"/>
              <a:t> -2014 </a:t>
            </a:r>
            <a:r>
              <a:rPr lang="es-ES" sz="2800" dirty="0" err="1"/>
              <a:t>Daytona</a:t>
            </a:r>
            <a:r>
              <a:rPr lang="es-ES" sz="2800" dirty="0"/>
              <a:t> Gray </a:t>
            </a:r>
            <a:r>
              <a:rPr lang="es-ES" sz="2800" dirty="0" err="1" smtClean="0"/>
              <a:t>Sort</a:t>
            </a:r>
            <a:r>
              <a:rPr lang="es-ES" sz="2800" dirty="0" smtClean="0"/>
              <a:t> </a:t>
            </a:r>
            <a:r>
              <a:rPr lang="es-ES" sz="2800" dirty="0" err="1" smtClean="0"/>
              <a:t>Benchmark</a:t>
            </a:r>
            <a:r>
              <a:rPr lang="es-ES" sz="2800" dirty="0" smtClean="0"/>
              <a:t> </a:t>
            </a:r>
            <a:r>
              <a:rPr lang="es-ES" sz="2800" dirty="0" err="1" smtClean="0"/>
              <a:t>Contest</a:t>
            </a:r>
            <a:endParaRPr lang="es-ES" sz="2800" dirty="0">
              <a:cs typeface="Helvetica" panose="020B0604020202020204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331" y="1232122"/>
            <a:ext cx="7762634" cy="51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/>
              <a:t>Componentes</a:t>
            </a:r>
            <a:endParaRPr lang="es-ES" sz="2800" dirty="0">
              <a:cs typeface="Helvetica" panose="020B0604020202020204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2262" y="1702582"/>
            <a:ext cx="8207475" cy="4008821"/>
          </a:xfrm>
          <a:prstGeom prst="rect">
            <a:avLst/>
          </a:prstGeom>
        </p:spPr>
      </p:pic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Tratamiento de datos estructurados o </a:t>
            </a:r>
            <a:r>
              <a:rPr lang="es-ES_tradnl" dirty="0" err="1" smtClean="0"/>
              <a:t>semi</a:t>
            </a:r>
            <a:r>
              <a:rPr lang="es-ES_tradnl" dirty="0" smtClean="0"/>
              <a:t>-estructurados: </a:t>
            </a:r>
            <a:r>
              <a:rPr lang="pt-BR" dirty="0" smtClean="0"/>
              <a:t>csv, </a:t>
            </a:r>
            <a:r>
              <a:rPr lang="pt-BR" dirty="0"/>
              <a:t>texto, </a:t>
            </a:r>
            <a:r>
              <a:rPr lang="pt-BR" dirty="0" smtClean="0"/>
              <a:t>JSON, XML, </a:t>
            </a:r>
            <a:r>
              <a:rPr lang="pt-BR" dirty="0"/>
              <a:t>Avro, ORC, Parquet</a:t>
            </a:r>
            <a:r>
              <a:rPr lang="pt-BR" dirty="0" smtClean="0"/>
              <a:t>, etc.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ANSI SQL 2003 Compatible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95" y="3654425"/>
            <a:ext cx="8676190" cy="23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</a:t>
            </a:r>
            <a:r>
              <a:rPr lang="es-ES" sz="2800" dirty="0" err="1" smtClean="0"/>
              <a:t>Structured</a:t>
            </a:r>
            <a:r>
              <a:rPr lang="es-ES" sz="2800" dirty="0" smtClean="0"/>
              <a:t> </a:t>
            </a:r>
            <a:r>
              <a:rPr lang="es-ES" sz="2800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0880" y="1478756"/>
            <a:ext cx="5172919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Tratamiento de datos procedentes de fuentes en tiempo real (Apache Kafka, </a:t>
            </a:r>
            <a:r>
              <a:rPr lang="es-ES_tradnl" dirty="0" err="1" smtClean="0"/>
              <a:t>Azure</a:t>
            </a:r>
            <a:r>
              <a:rPr lang="es-ES_tradnl" dirty="0" smtClean="0"/>
              <a:t> </a:t>
            </a:r>
            <a:r>
              <a:rPr lang="es-ES_tradnl" dirty="0" err="1" smtClean="0"/>
              <a:t>Event</a:t>
            </a:r>
            <a:r>
              <a:rPr lang="es-ES_tradnl" dirty="0" smtClean="0"/>
              <a:t> </a:t>
            </a:r>
            <a:r>
              <a:rPr lang="es-ES_tradnl" dirty="0" err="1" smtClean="0"/>
              <a:t>Hubs</a:t>
            </a:r>
            <a:r>
              <a:rPr lang="es-ES_tradnl" dirty="0" smtClean="0"/>
              <a:t>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Representa una abstracción sobre una tabla en memoria, que crece continuamente.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6" y="1643604"/>
            <a:ext cx="5620394" cy="41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</a:t>
            </a:r>
            <a:r>
              <a:rPr lang="es-ES" sz="2800" dirty="0" err="1" smtClean="0"/>
              <a:t>MLLib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756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Diseñado para el uso de algoritmos comunes de ML.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Permite extraer o transformar características sobre los datos (</a:t>
            </a:r>
            <a:r>
              <a:rPr lang="es-ES_tradnl" dirty="0" err="1" smtClean="0"/>
              <a:t>feature</a:t>
            </a:r>
            <a:r>
              <a:rPr lang="es-ES_tradnl" dirty="0" smtClean="0"/>
              <a:t> </a:t>
            </a:r>
            <a:r>
              <a:rPr lang="es-ES_tradnl" dirty="0" err="1" smtClean="0"/>
              <a:t>engineering</a:t>
            </a:r>
            <a:r>
              <a:rPr lang="es-ES_tradnl" dirty="0" smtClean="0"/>
              <a:t>), construir pipelines para entrenamiento y evaluación de modelos, y persistencia de los mismos</a:t>
            </a:r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44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</a:t>
            </a:r>
            <a:r>
              <a:rPr lang="es-ES" sz="2800" dirty="0" err="1" smtClean="0"/>
              <a:t>MLLib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756"/>
            <a:ext cx="10515599" cy="4351338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452" y="1956465"/>
            <a:ext cx="8779494" cy="36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</a:t>
            </a:r>
            <a:r>
              <a:rPr lang="es-ES" sz="2800" dirty="0" err="1" smtClean="0"/>
              <a:t>GraphX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514" y="1478756"/>
            <a:ext cx="5462285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Componente para la manipulación de grafos (TAD, que consiste en un conjunto de nodos y las relaciones entre ellos)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Cada vértice o nodo representa una entidad y cada arista una relación entre ellos</a:t>
            </a:r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5" y="1716199"/>
            <a:ext cx="4961380" cy="42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</a:t>
            </a:r>
            <a:r>
              <a:rPr lang="es-ES" sz="2800" dirty="0" err="1" smtClean="0"/>
              <a:t>GraphX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1578" y="1404931"/>
            <a:ext cx="6245506" cy="826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325" y="2356587"/>
            <a:ext cx="6014012" cy="770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325" y="3252588"/>
            <a:ext cx="5122761" cy="619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325" y="3962757"/>
            <a:ext cx="6181484" cy="4591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325" y="4512887"/>
            <a:ext cx="3826759" cy="15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Versiones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1.6.x</a:t>
            </a:r>
          </a:p>
          <a:p>
            <a:pPr lvl="1"/>
            <a:r>
              <a:rPr lang="es-ES" dirty="0" smtClean="0"/>
              <a:t>Fecha Lanzamiento: 7/11/2016</a:t>
            </a:r>
          </a:p>
          <a:p>
            <a:pPr lvl="1"/>
            <a:r>
              <a:rPr lang="es-ES" dirty="0" smtClean="0"/>
              <a:t>Versión </a:t>
            </a:r>
            <a:r>
              <a:rPr lang="es-ES" dirty="0" err="1" smtClean="0"/>
              <a:t>legacy</a:t>
            </a:r>
            <a:r>
              <a:rPr lang="es-ES" dirty="0" smtClean="0"/>
              <a:t>.</a:t>
            </a:r>
          </a:p>
          <a:p>
            <a:r>
              <a:rPr lang="es-ES" dirty="0" smtClean="0"/>
              <a:t>2.0:</a:t>
            </a:r>
          </a:p>
          <a:p>
            <a:pPr lvl="1"/>
            <a:r>
              <a:rPr lang="es-ES" dirty="0" smtClean="0"/>
              <a:t> Fecha Lanzamiento: 14/11/2016</a:t>
            </a:r>
          </a:p>
          <a:p>
            <a:pPr lvl="1"/>
            <a:r>
              <a:rPr lang="es-ES" dirty="0" smtClean="0"/>
              <a:t>Se introducen nuevas </a:t>
            </a:r>
            <a:r>
              <a:rPr lang="es-ES" dirty="0" err="1" smtClean="0"/>
              <a:t>APIs</a:t>
            </a:r>
            <a:r>
              <a:rPr lang="es-ES" dirty="0" smtClean="0"/>
              <a:t> estructuradas (</a:t>
            </a:r>
            <a:r>
              <a:rPr lang="es-ES" dirty="0" err="1" smtClean="0"/>
              <a:t>Dataframes</a:t>
            </a:r>
            <a:r>
              <a:rPr lang="es-ES" dirty="0" smtClean="0"/>
              <a:t> / </a:t>
            </a:r>
            <a:r>
              <a:rPr lang="es-ES" dirty="0" err="1" smtClean="0"/>
              <a:t>Datasets</a:t>
            </a:r>
            <a:r>
              <a:rPr lang="es-ES" dirty="0" smtClean="0"/>
              <a:t>)</a:t>
            </a:r>
          </a:p>
          <a:p>
            <a:r>
              <a:rPr lang="es-ES" dirty="0" smtClean="0"/>
              <a:t>2.4.6:</a:t>
            </a:r>
          </a:p>
          <a:p>
            <a:pPr lvl="1"/>
            <a:r>
              <a:rPr lang="es-ES" dirty="0" smtClean="0"/>
              <a:t>Fecha Lanzamiento: 5/6/2020</a:t>
            </a:r>
          </a:p>
          <a:p>
            <a:pPr lvl="1"/>
            <a:r>
              <a:rPr lang="es-ES" dirty="0" smtClean="0"/>
              <a:t>Ultima versión 2.x estable.</a:t>
            </a:r>
          </a:p>
          <a:p>
            <a:r>
              <a:rPr lang="es-ES" dirty="0" smtClean="0"/>
              <a:t>3.0</a:t>
            </a:r>
          </a:p>
          <a:p>
            <a:pPr lvl="1"/>
            <a:r>
              <a:rPr lang="es-ES" dirty="0"/>
              <a:t>Fecha Lanzamiento: </a:t>
            </a:r>
            <a:r>
              <a:rPr lang="es-ES" dirty="0" smtClean="0"/>
              <a:t>18/6/2020</a:t>
            </a: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84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Arquitectura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40" y="1558345"/>
            <a:ext cx="9069729" cy="42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Cluster</a:t>
            </a:r>
            <a:r>
              <a:rPr lang="es-ES" dirty="0" smtClean="0"/>
              <a:t> - Componentes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Un clúster de </a:t>
            </a:r>
            <a:r>
              <a:rPr lang="es-ES" dirty="0" err="1" smtClean="0"/>
              <a:t>spark</a:t>
            </a:r>
            <a:r>
              <a:rPr lang="es-ES" dirty="0" smtClean="0"/>
              <a:t> se compone de:</a:t>
            </a:r>
          </a:p>
          <a:p>
            <a:r>
              <a:rPr lang="es-ES" dirty="0" smtClean="0"/>
              <a:t>Driver: Actúa como un nodo controlador donde se ejecuta principalmente la aplicación de </a:t>
            </a:r>
            <a:r>
              <a:rPr lang="es-ES" dirty="0" err="1" smtClean="0"/>
              <a:t>Spark</a:t>
            </a:r>
            <a:endParaRPr lang="es-ES" dirty="0" smtClean="0"/>
          </a:p>
          <a:p>
            <a:r>
              <a:rPr lang="es-ES" dirty="0" err="1" smtClean="0"/>
              <a:t>Cluster</a:t>
            </a:r>
            <a:r>
              <a:rPr lang="es-ES" dirty="0" smtClean="0"/>
              <a:t> Manager</a:t>
            </a:r>
            <a:r>
              <a:rPr lang="es-ES" dirty="0"/>
              <a:t>: </a:t>
            </a:r>
            <a:r>
              <a:rPr lang="es-ES" dirty="0" smtClean="0"/>
              <a:t>Administra </a:t>
            </a:r>
            <a:r>
              <a:rPr lang="es-ES" dirty="0"/>
              <a:t>y </a:t>
            </a:r>
            <a:r>
              <a:rPr lang="es-ES" dirty="0" smtClean="0"/>
              <a:t>asigna </a:t>
            </a:r>
            <a:r>
              <a:rPr lang="es-ES" dirty="0"/>
              <a:t>recursos para </a:t>
            </a:r>
            <a:r>
              <a:rPr lang="es-ES" dirty="0" smtClean="0"/>
              <a:t>los nodos en </a:t>
            </a:r>
            <a:r>
              <a:rPr lang="es-ES" dirty="0"/>
              <a:t>los que se ejecuta </a:t>
            </a:r>
            <a:r>
              <a:rPr lang="es-ES" dirty="0" smtClean="0"/>
              <a:t>la aplicación de </a:t>
            </a:r>
            <a:r>
              <a:rPr lang="es-ES" dirty="0" err="1"/>
              <a:t>Spark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 err="1" smtClean="0"/>
              <a:t>Workers</a:t>
            </a:r>
            <a:r>
              <a:rPr lang="es-ES" dirty="0" smtClean="0"/>
              <a:t>: Ejecutan tareas de la aplicación de </a:t>
            </a:r>
            <a:r>
              <a:rPr lang="es-ES" dirty="0" err="1" smtClean="0"/>
              <a:t>Spark</a:t>
            </a:r>
            <a:r>
              <a:rPr lang="es-ES" dirty="0"/>
              <a:t> </a:t>
            </a:r>
            <a:r>
              <a:rPr lang="es-ES" dirty="0" smtClean="0"/>
              <a:t>agrupadas en ejecutores (</a:t>
            </a:r>
            <a:r>
              <a:rPr lang="es-ES" dirty="0" err="1" smtClean="0"/>
              <a:t>executors</a:t>
            </a:r>
            <a:r>
              <a:rPr lang="es-ES" dirty="0" smtClean="0"/>
              <a:t>). Un </a:t>
            </a:r>
            <a:r>
              <a:rPr lang="es-ES" dirty="0" err="1" smtClean="0"/>
              <a:t>worker</a:t>
            </a:r>
            <a:r>
              <a:rPr lang="es-ES" dirty="0" smtClean="0"/>
              <a:t> puede usar N </a:t>
            </a:r>
            <a:r>
              <a:rPr lang="es-ES" dirty="0" err="1" smtClean="0"/>
              <a:t>executors</a:t>
            </a:r>
            <a:r>
              <a:rPr lang="es-ES" dirty="0" smtClean="0"/>
              <a:t>. </a:t>
            </a:r>
          </a:p>
          <a:p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5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Arquitectura – </a:t>
            </a:r>
            <a:r>
              <a:rPr lang="es-ES" dirty="0" err="1" smtClean="0"/>
              <a:t>Timeline</a:t>
            </a:r>
            <a:r>
              <a:rPr lang="es-ES" dirty="0" smtClean="0"/>
              <a:t> Ejecución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Ejecutamos una aplicación de </a:t>
            </a:r>
            <a:r>
              <a:rPr lang="es-ES" dirty="0" err="1" smtClean="0"/>
              <a:t>Spark</a:t>
            </a:r>
            <a:r>
              <a:rPr lang="es-ES" dirty="0" smtClean="0"/>
              <a:t> en el Driver,  creando una instancia de </a:t>
            </a:r>
            <a:r>
              <a:rPr lang="es-ES" dirty="0" err="1" smtClean="0"/>
              <a:t>SparkSession</a:t>
            </a:r>
            <a:r>
              <a:rPr lang="es-E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El driver </a:t>
            </a:r>
            <a:r>
              <a:rPr lang="es-ES" dirty="0" smtClean="0"/>
              <a:t>solicita </a:t>
            </a:r>
            <a:r>
              <a:rPr lang="es-ES" dirty="0"/>
              <a:t>recursos al </a:t>
            </a:r>
            <a:r>
              <a:rPr lang="es-ES" dirty="0" err="1" smtClean="0"/>
              <a:t>Cluster</a:t>
            </a:r>
            <a:r>
              <a:rPr lang="es-ES" dirty="0" smtClean="0"/>
              <a:t> Manager </a:t>
            </a:r>
            <a:r>
              <a:rPr lang="es-ES" dirty="0"/>
              <a:t>para lanzar ejecutores</a:t>
            </a:r>
            <a:r>
              <a:rPr lang="es-E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El </a:t>
            </a:r>
            <a:r>
              <a:rPr lang="es-ES" dirty="0" err="1" smtClean="0"/>
              <a:t>Cluster</a:t>
            </a:r>
            <a:r>
              <a:rPr lang="es-ES" dirty="0" smtClean="0"/>
              <a:t> Manager lanza los ejecutores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El Driver, traduce la aplicación en tareas, que son enviadas </a:t>
            </a:r>
            <a:r>
              <a:rPr lang="es-ES" b="1" dirty="0" smtClean="0"/>
              <a:t>directamente</a:t>
            </a:r>
            <a:r>
              <a:rPr lang="es-ES" dirty="0" smtClean="0"/>
              <a:t> a los ejecutores. También se envía particiones de los datos con los que las tareas van a trabajar.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Los ejecutores guardan las tareas y guardan los resultados localmente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83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Arquitectura – </a:t>
            </a:r>
            <a:r>
              <a:rPr lang="es-ES" dirty="0" err="1" smtClean="0"/>
              <a:t>Timeline</a:t>
            </a:r>
            <a:r>
              <a:rPr lang="es-ES" dirty="0" smtClean="0"/>
              <a:t> Ejecución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s-ES" dirty="0" smtClean="0"/>
              <a:t>Si </a:t>
            </a:r>
            <a:r>
              <a:rPr lang="es-ES" dirty="0"/>
              <a:t>algún </a:t>
            </a:r>
            <a:r>
              <a:rPr lang="es-ES" dirty="0" err="1" smtClean="0"/>
              <a:t>worker</a:t>
            </a:r>
            <a:r>
              <a:rPr lang="es-ES" dirty="0" smtClean="0"/>
              <a:t> </a:t>
            </a:r>
            <a:r>
              <a:rPr lang="es-ES" dirty="0"/>
              <a:t>falla, sus tareas serán enviadas a diferentes ejecutores para ser </a:t>
            </a:r>
            <a:r>
              <a:rPr lang="es-ES" dirty="0" smtClean="0"/>
              <a:t>reprocesados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s-ES" dirty="0" smtClean="0"/>
              <a:t>Cuando la aplicación termina, el </a:t>
            </a:r>
            <a:r>
              <a:rPr lang="es-ES" dirty="0" err="1" smtClean="0"/>
              <a:t>Cluster</a:t>
            </a:r>
            <a:r>
              <a:rPr lang="es-ES" dirty="0" smtClean="0"/>
              <a:t> Manager, libera todos los recursos que han sido solicitados</a:t>
            </a:r>
          </a:p>
          <a:p>
            <a:pPr marL="514350" indent="-514350">
              <a:buFont typeface="+mj-lt"/>
              <a:buAutoNum type="arabicPeriod" startAt="6"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9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Arquitectura – Aplicaciones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47" y="2471129"/>
            <a:ext cx="8469905" cy="23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Arquitectura – Aplicaciones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Un driver de </a:t>
            </a:r>
            <a:r>
              <a:rPr lang="es-ES" dirty="0" err="1" smtClean="0"/>
              <a:t>Spark</a:t>
            </a:r>
            <a:r>
              <a:rPr lang="es-ES" dirty="0" smtClean="0"/>
              <a:t>, traduce el código de una aplicación, a un grafo de ejecución </a:t>
            </a:r>
          </a:p>
          <a:p>
            <a:r>
              <a:rPr lang="es-ES" dirty="0" smtClean="0"/>
              <a:t>La unidad básica de ejecución de </a:t>
            </a:r>
            <a:r>
              <a:rPr lang="es-ES" dirty="0" err="1" smtClean="0"/>
              <a:t>Spark</a:t>
            </a:r>
            <a:r>
              <a:rPr lang="es-ES" dirty="0" smtClean="0"/>
              <a:t> es una tarea (</a:t>
            </a:r>
            <a:r>
              <a:rPr lang="es-ES" dirty="0" err="1" smtClean="0"/>
              <a:t>Task</a:t>
            </a:r>
            <a:r>
              <a:rPr lang="es-ES" dirty="0" smtClean="0"/>
              <a:t>). Las tareas se dimensionan para ser ejecutadas en un solo </a:t>
            </a:r>
            <a:r>
              <a:rPr lang="es-ES" dirty="0" err="1" smtClean="0"/>
              <a:t>core</a:t>
            </a:r>
            <a:r>
              <a:rPr lang="es-ES" dirty="0" smtClean="0"/>
              <a:t>.</a:t>
            </a:r>
          </a:p>
          <a:p>
            <a:r>
              <a:rPr lang="es-ES" dirty="0" smtClean="0"/>
              <a:t>Un nodo, con 16 </a:t>
            </a:r>
            <a:r>
              <a:rPr lang="es-ES" dirty="0" err="1" smtClean="0"/>
              <a:t>cores</a:t>
            </a:r>
            <a:r>
              <a:rPr lang="es-ES" dirty="0" smtClean="0"/>
              <a:t>, puede ejecutar hasta 16 tareas en paralelo.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81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Transformaciones y Acciones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Existen 2 tipos de operaciones principalmente sobre los datos: Transformaciones y Acciones</a:t>
            </a:r>
          </a:p>
          <a:p>
            <a:r>
              <a:rPr lang="es-ES" dirty="0"/>
              <a:t>Las transformaciones, </a:t>
            </a:r>
            <a:r>
              <a:rPr lang="es-ES" dirty="0" smtClean="0"/>
              <a:t>convierten </a:t>
            </a:r>
            <a:r>
              <a:rPr lang="es-ES" dirty="0"/>
              <a:t>un conjunto de datos </a:t>
            </a:r>
            <a:r>
              <a:rPr lang="es-ES" dirty="0" smtClean="0"/>
              <a:t>distribuido en </a:t>
            </a:r>
            <a:r>
              <a:rPr lang="es-ES" dirty="0"/>
              <a:t>un nuevo conjunto de datos sin alterar los datos originales. (Inmutabilidad</a:t>
            </a:r>
            <a:r>
              <a:rPr lang="es-ES" dirty="0" smtClean="0"/>
              <a:t>)</a:t>
            </a:r>
          </a:p>
          <a:p>
            <a:r>
              <a:rPr lang="es-ES" dirty="0" smtClean="0"/>
              <a:t>No se ejecutan de manera inmediata. </a:t>
            </a:r>
          </a:p>
          <a:p>
            <a:r>
              <a:rPr lang="es-ES" dirty="0" smtClean="0"/>
              <a:t>Una secuencia de transformaciones genera un plan de ejecución (</a:t>
            </a:r>
            <a:r>
              <a:rPr lang="es-ES" dirty="0" err="1" smtClean="0"/>
              <a:t>lineage</a:t>
            </a:r>
            <a:r>
              <a:rPr lang="es-ES" dirty="0" smtClean="0"/>
              <a:t>) que se ejecuta más adelante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95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Transformaciones y Acciones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Una acción, o lectura/escritura de datos provoca que la secuencia acumulada de transformaciones se ejecute.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721" y="2740306"/>
            <a:ext cx="7060557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Transformaciones y Acciones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409543"/>
            <a:ext cx="3307527" cy="2454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589" y="2155304"/>
            <a:ext cx="5787342" cy="29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DataFrame</a:t>
            </a:r>
            <a:r>
              <a:rPr lang="es-ES" dirty="0" smtClean="0"/>
              <a:t> API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Inspirado en los </a:t>
            </a:r>
            <a:r>
              <a:rPr lang="es-ES" dirty="0" err="1"/>
              <a:t>DataFrames</a:t>
            </a:r>
            <a:r>
              <a:rPr lang="es-ES" dirty="0"/>
              <a:t> de Pandas, en estructura, formato y algunas operaciones específicas</a:t>
            </a:r>
            <a:r>
              <a:rPr lang="es-ES" dirty="0" smtClean="0"/>
              <a:t>.</a:t>
            </a:r>
          </a:p>
          <a:p>
            <a:r>
              <a:rPr lang="es-ES" dirty="0" smtClean="0"/>
              <a:t>Son tablas </a:t>
            </a:r>
            <a:r>
              <a:rPr lang="es-ES" dirty="0"/>
              <a:t>distribuidas en memoria con columnas nombradas </a:t>
            </a:r>
            <a:r>
              <a:rPr lang="es-ES" dirty="0" smtClean="0"/>
              <a:t>y esquemas</a:t>
            </a:r>
            <a:r>
              <a:rPr lang="es-ES" dirty="0"/>
              <a:t>, donde cada columna tiene un tipo de datos </a:t>
            </a:r>
            <a:r>
              <a:rPr lang="es-ES" dirty="0" smtClean="0"/>
              <a:t>específico (</a:t>
            </a:r>
            <a:r>
              <a:rPr lang="es-ES" dirty="0" err="1" smtClean="0"/>
              <a:t>integer</a:t>
            </a:r>
            <a:r>
              <a:rPr lang="es-ES" dirty="0" smtClean="0"/>
              <a:t>, </a:t>
            </a:r>
            <a:r>
              <a:rPr lang="es-ES" dirty="0" err="1" smtClean="0"/>
              <a:t>string</a:t>
            </a:r>
            <a:r>
              <a:rPr lang="es-ES" dirty="0" smtClean="0"/>
              <a:t>, </a:t>
            </a:r>
            <a:r>
              <a:rPr lang="es-ES" dirty="0" err="1" smtClean="0"/>
              <a:t>map</a:t>
            </a:r>
            <a:r>
              <a:rPr lang="es-ES" dirty="0" smtClean="0"/>
              <a:t>, </a:t>
            </a:r>
            <a:r>
              <a:rPr lang="es-ES" dirty="0" err="1" smtClean="0"/>
              <a:t>timestamp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</a:p>
          <a:p>
            <a:r>
              <a:rPr lang="es-ES" dirty="0" smtClean="0"/>
              <a:t>Introducidos a partir de </a:t>
            </a:r>
            <a:r>
              <a:rPr lang="es-ES" dirty="0" err="1" smtClean="0"/>
              <a:t>Spark</a:t>
            </a:r>
            <a:r>
              <a:rPr lang="es-ES" dirty="0" smtClean="0"/>
              <a:t> 2.x</a:t>
            </a:r>
          </a:p>
          <a:p>
            <a:r>
              <a:rPr lang="es-ES" dirty="0" smtClean="0"/>
              <a:t>Son una abstracción sobre los RDD (</a:t>
            </a:r>
            <a:r>
              <a:rPr lang="es-ES" dirty="0" err="1" smtClean="0"/>
              <a:t>Resilient</a:t>
            </a:r>
            <a:r>
              <a:rPr lang="es-ES" dirty="0" smtClean="0"/>
              <a:t>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Dataset</a:t>
            </a:r>
            <a:r>
              <a:rPr lang="es-ES" dirty="0" smtClean="0"/>
              <a:t>), la unidad básica de datos en </a:t>
            </a:r>
            <a:r>
              <a:rPr lang="es-ES" dirty="0" err="1" smtClean="0"/>
              <a:t>Spark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82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Arquitectura de </a:t>
            </a:r>
            <a:r>
              <a:rPr lang="es-ES" dirty="0" err="1"/>
              <a:t>Spark</a:t>
            </a:r>
            <a:endParaRPr lang="es-ES" dirty="0"/>
          </a:p>
          <a:p>
            <a:r>
              <a:rPr lang="es-ES" dirty="0" err="1"/>
              <a:t>Spark</a:t>
            </a:r>
            <a:r>
              <a:rPr lang="es-ES" dirty="0"/>
              <a:t> SQL</a:t>
            </a:r>
          </a:p>
          <a:p>
            <a:r>
              <a:rPr lang="es-ES" dirty="0" err="1"/>
              <a:t>Structured</a:t>
            </a:r>
            <a:r>
              <a:rPr lang="es-ES" dirty="0"/>
              <a:t> </a:t>
            </a:r>
            <a:r>
              <a:rPr lang="es-ES" dirty="0" err="1"/>
              <a:t>Streaming</a:t>
            </a:r>
            <a:endParaRPr lang="es-ES" dirty="0"/>
          </a:p>
          <a:p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 err="1"/>
              <a:t>.Net</a:t>
            </a:r>
            <a:endParaRPr lang="es-ES" dirty="0"/>
          </a:p>
          <a:p>
            <a:r>
              <a:rPr lang="es-ES" dirty="0"/>
              <a:t>Demo 1: </a:t>
            </a:r>
            <a:r>
              <a:rPr lang="es-ES" dirty="0" err="1"/>
              <a:t>Spark</a:t>
            </a:r>
            <a:r>
              <a:rPr lang="es-ES" dirty="0"/>
              <a:t> SQL</a:t>
            </a:r>
          </a:p>
          <a:p>
            <a:r>
              <a:rPr lang="es-ES" dirty="0"/>
              <a:t>Demo 2: </a:t>
            </a:r>
            <a:r>
              <a:rPr lang="es-ES" dirty="0" err="1"/>
              <a:t>Structured</a:t>
            </a:r>
            <a:r>
              <a:rPr lang="es-ES" dirty="0"/>
              <a:t> </a:t>
            </a:r>
            <a:r>
              <a:rPr lang="es-ES" dirty="0" err="1"/>
              <a:t>Streaming</a:t>
            </a:r>
            <a:endParaRPr lang="es-ES" dirty="0"/>
          </a:p>
          <a:p>
            <a:r>
              <a:rPr lang="es-ES" dirty="0"/>
              <a:t>Demo 3: </a:t>
            </a:r>
            <a:r>
              <a:rPr lang="es-ES" dirty="0" err="1"/>
              <a:t>Deploy</a:t>
            </a:r>
            <a:r>
              <a:rPr lang="es-ES" dirty="0"/>
              <a:t> to </a:t>
            </a:r>
            <a:r>
              <a:rPr lang="es-ES" dirty="0" err="1"/>
              <a:t>Databricks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DataFrame</a:t>
            </a:r>
            <a:r>
              <a:rPr lang="es-ES" dirty="0" smtClean="0"/>
              <a:t> API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9107" y="1328637"/>
            <a:ext cx="6477182" cy="2770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107" y="4098753"/>
            <a:ext cx="3467764" cy="20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Permite </a:t>
            </a:r>
            <a:r>
              <a:rPr lang="es-ES" dirty="0"/>
              <a:t>la abstracción de </a:t>
            </a:r>
            <a:r>
              <a:rPr lang="es-ES" dirty="0" err="1"/>
              <a:t>DataFrames</a:t>
            </a:r>
            <a:r>
              <a:rPr lang="es-ES" dirty="0"/>
              <a:t> en Java, </a:t>
            </a:r>
            <a:r>
              <a:rPr lang="es-ES" dirty="0" err="1"/>
              <a:t>Scala</a:t>
            </a:r>
            <a:r>
              <a:rPr lang="es-ES" dirty="0"/>
              <a:t>, Python y R, simplificando el trabajo con datos estructurados y semiestructurados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Lee </a:t>
            </a:r>
            <a:r>
              <a:rPr lang="es-ES" dirty="0"/>
              <a:t>y escribe datos estructurados con un esquema específico </a:t>
            </a:r>
            <a:r>
              <a:rPr lang="es-ES" dirty="0" smtClean="0"/>
              <a:t>(</a:t>
            </a:r>
            <a:r>
              <a:rPr lang="es-ES" dirty="0"/>
              <a:t>JSON, CSV, Text, </a:t>
            </a:r>
            <a:r>
              <a:rPr lang="es-ES" dirty="0" err="1"/>
              <a:t>Avro</a:t>
            </a:r>
            <a:r>
              <a:rPr lang="es-ES" dirty="0"/>
              <a:t>, </a:t>
            </a:r>
            <a:r>
              <a:rPr lang="es-ES" dirty="0" err="1"/>
              <a:t>Parquet</a:t>
            </a:r>
            <a:r>
              <a:rPr lang="es-ES" dirty="0"/>
              <a:t>, ORC, etc.) y puede convertir los datos en </a:t>
            </a:r>
            <a:r>
              <a:rPr lang="es-ES" dirty="0" smtClean="0"/>
              <a:t>tablas</a:t>
            </a:r>
          </a:p>
          <a:p>
            <a:endParaRPr lang="es-ES" dirty="0" smtClean="0"/>
          </a:p>
          <a:p>
            <a:r>
              <a:rPr lang="es-ES" dirty="0" smtClean="0"/>
              <a:t>Ofrece </a:t>
            </a:r>
            <a:r>
              <a:rPr lang="es-ES" dirty="0"/>
              <a:t>un </a:t>
            </a:r>
            <a:r>
              <a:rPr lang="es-ES" dirty="0" err="1"/>
              <a:t>shell</a:t>
            </a:r>
            <a:r>
              <a:rPr lang="es-ES" dirty="0"/>
              <a:t> SQL de </a:t>
            </a:r>
            <a:r>
              <a:rPr lang="es-ES" dirty="0" err="1"/>
              <a:t>Spark</a:t>
            </a:r>
            <a:r>
              <a:rPr lang="es-ES" dirty="0"/>
              <a:t> interactivo para una rápida exploración de datos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98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Proporciona un puente hacia / desde herramientas externas a través de conectores JDBC / ODBC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/>
              <a:t>Genera los planes de consulta optimizados para la ejecución final en la JVM</a:t>
            </a:r>
          </a:p>
        </p:txBody>
      </p:sp>
    </p:spTree>
    <p:extLst>
      <p:ext uri="{BB962C8B-B14F-4D97-AF65-F5344CB8AC3E}">
        <p14:creationId xmlns:p14="http://schemas.microsoft.com/office/powerpoint/2010/main" val="9446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83980" y="1321343"/>
            <a:ext cx="5150497" cy="46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2600" y="1243937"/>
            <a:ext cx="5219836" cy="1915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1" y="2863106"/>
            <a:ext cx="7362852" cy="24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6855"/>
            <a:ext cx="5215359" cy="85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813" y="2366800"/>
            <a:ext cx="3629628" cy="3907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559" y="1385220"/>
            <a:ext cx="4931361" cy="9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/>
              <a:t>Streaming</a:t>
            </a:r>
            <a:r>
              <a:rPr lang="es-ES" dirty="0"/>
              <a:t>, es </a:t>
            </a:r>
            <a:r>
              <a:rPr lang="es-ES" dirty="0" smtClean="0"/>
              <a:t>el componente para </a:t>
            </a:r>
            <a:r>
              <a:rPr lang="es-ES" dirty="0"/>
              <a:t>el procesamiento de </a:t>
            </a:r>
            <a:r>
              <a:rPr lang="es-ES" dirty="0" smtClean="0"/>
              <a:t>eventos en tiempo real, </a:t>
            </a:r>
            <a:r>
              <a:rPr lang="es-ES" dirty="0"/>
              <a:t>construido sobre </a:t>
            </a:r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 smtClean="0"/>
              <a:t>SQL</a:t>
            </a:r>
          </a:p>
          <a:p>
            <a:endParaRPr lang="es-ES" dirty="0" smtClean="0"/>
          </a:p>
          <a:p>
            <a:r>
              <a:rPr lang="es-ES" dirty="0"/>
              <a:t>En lugar de introducir una API separada, se utiliza las API estructuradas existentes en </a:t>
            </a:r>
            <a:r>
              <a:rPr lang="es-ES" dirty="0" err="1"/>
              <a:t>Spark</a:t>
            </a:r>
            <a:r>
              <a:rPr lang="es-ES" dirty="0"/>
              <a:t> (</a:t>
            </a:r>
            <a:r>
              <a:rPr lang="es-ES" dirty="0" err="1"/>
              <a:t>DataFrames</a:t>
            </a:r>
            <a:r>
              <a:rPr lang="es-ES" dirty="0"/>
              <a:t>, </a:t>
            </a:r>
            <a:r>
              <a:rPr lang="es-ES" dirty="0" err="1"/>
              <a:t>Datasets</a:t>
            </a:r>
            <a:r>
              <a:rPr lang="es-ES" dirty="0"/>
              <a:t> y SQL), de manera que se tiene un </a:t>
            </a:r>
            <a:r>
              <a:rPr lang="es-ES" dirty="0" err="1"/>
              <a:t>unico</a:t>
            </a:r>
            <a:r>
              <a:rPr lang="es-ES" dirty="0"/>
              <a:t> modelo de programación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5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/>
              <a:t>Especificando un origen y un destino, de la misma forma que al procesar datos </a:t>
            </a:r>
            <a:r>
              <a:rPr lang="es-ES" dirty="0" err="1"/>
              <a:t>estaticos</a:t>
            </a:r>
            <a:r>
              <a:rPr lang="es-ES" dirty="0"/>
              <a:t> (</a:t>
            </a:r>
            <a:r>
              <a:rPr lang="es-ES" dirty="0" err="1"/>
              <a:t>batch</a:t>
            </a:r>
            <a:r>
              <a:rPr lang="es-ES" dirty="0"/>
              <a:t>), el motor de </a:t>
            </a:r>
            <a:r>
              <a:rPr lang="es-ES" dirty="0" err="1"/>
              <a:t>Structured</a:t>
            </a:r>
            <a:r>
              <a:rPr lang="es-ES" dirty="0"/>
              <a:t> </a:t>
            </a:r>
            <a:r>
              <a:rPr lang="es-ES" dirty="0" err="1"/>
              <a:t>Streaming</a:t>
            </a:r>
            <a:r>
              <a:rPr lang="es-ES" dirty="0"/>
              <a:t> se encarga de ejecutar incrementalmente el proceso a medida que llegan los datos en tiempo real</a:t>
            </a:r>
          </a:p>
          <a:p>
            <a:endParaRPr lang="es-ES" dirty="0" smtClean="0"/>
          </a:p>
          <a:p>
            <a:r>
              <a:rPr lang="es-ES" dirty="0"/>
              <a:t>Además, se asegura que de extremo a extremo, los eventos sólo se procesan una única vez, y se añade tolerancia a fallos a través de </a:t>
            </a:r>
            <a:r>
              <a:rPr lang="es-ES" dirty="0" err="1"/>
              <a:t>checkpoints</a:t>
            </a:r>
            <a:r>
              <a:rPr lang="es-ES" dirty="0"/>
              <a:t> automáticos</a:t>
            </a:r>
          </a:p>
        </p:txBody>
      </p:sp>
    </p:spTree>
    <p:extLst>
      <p:ext uri="{BB962C8B-B14F-4D97-AF65-F5344CB8AC3E}">
        <p14:creationId xmlns:p14="http://schemas.microsoft.com/office/powerpoint/2010/main" val="21952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84698" y="2019501"/>
            <a:ext cx="7222603" cy="32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Fuentes / Destinos:</a:t>
            </a:r>
          </a:p>
          <a:p>
            <a:pPr lvl="1"/>
            <a:r>
              <a:rPr lang="es-ES" dirty="0" smtClean="0"/>
              <a:t>Apache Kafka</a:t>
            </a:r>
          </a:p>
          <a:p>
            <a:pPr lvl="1"/>
            <a:r>
              <a:rPr lang="es-ES" dirty="0" smtClean="0"/>
              <a:t>Amazon </a:t>
            </a:r>
            <a:r>
              <a:rPr lang="es-ES" dirty="0" err="1" smtClean="0"/>
              <a:t>Kinesis</a:t>
            </a:r>
            <a:endParaRPr lang="es-ES" dirty="0" smtClean="0"/>
          </a:p>
          <a:p>
            <a:pPr lvl="1"/>
            <a:r>
              <a:rPr lang="es-ES" dirty="0" smtClean="0"/>
              <a:t>HDFS (Amazon S3, </a:t>
            </a:r>
            <a:r>
              <a:rPr lang="es-ES" dirty="0" err="1" smtClean="0"/>
              <a:t>Azure</a:t>
            </a:r>
            <a:r>
              <a:rPr lang="es-ES" dirty="0" smtClean="0"/>
              <a:t> Blob Storage,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Hubs</a:t>
            </a:r>
            <a:endParaRPr lang="es-ES" dirty="0" smtClean="0"/>
          </a:p>
          <a:p>
            <a:pPr lvl="1"/>
            <a:r>
              <a:rPr lang="es-ES" dirty="0" smtClean="0"/>
              <a:t>Delta Lake </a:t>
            </a:r>
            <a:r>
              <a:rPr lang="es-ES" dirty="0" err="1" smtClean="0"/>
              <a:t>Tables</a:t>
            </a:r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74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Qué es Apache </a:t>
            </a:r>
            <a:r>
              <a:rPr lang="es-ES" sz="2800" dirty="0" err="1" smtClean="0"/>
              <a:t>Spark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es un </a:t>
            </a:r>
            <a:r>
              <a:rPr lang="es-ES" dirty="0" err="1" smtClean="0"/>
              <a:t>framework</a:t>
            </a:r>
            <a:r>
              <a:rPr lang="es-ES" dirty="0" smtClean="0"/>
              <a:t> de computación distribuido para ser ejecutado en clúster, diseñado para el almacenamiento, procesamiento, y análisis de grandes volúmenes de datos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En estos últimos años, los grandes avances en la adopción del Big Data, han sido en gran parte debido a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 smtClean="0"/>
              <a:t>Structured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Introducción a Spark | Soy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75" y="-2225"/>
            <a:ext cx="1943582" cy="9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227" y="1478756"/>
            <a:ext cx="6292107" cy="43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80307"/>
            <a:ext cx="7187597" cy="5239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12" y="1118578"/>
            <a:ext cx="1714621" cy="9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284790"/>
            <a:ext cx="10515600" cy="454530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https://github.com/dotnet/spark</a:t>
            </a:r>
          </a:p>
        </p:txBody>
      </p:sp>
      <p:pic>
        <p:nvPicPr>
          <p:cNvPr id="9" name="Picture 2" descr="logotipo de github - Iconos gratis de redes social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96" y="2175739"/>
            <a:ext cx="1230926" cy="12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861" y="4314245"/>
            <a:ext cx="8910599" cy="974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172" y="3646621"/>
            <a:ext cx="2418136" cy="5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Cómo funciona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478756"/>
            <a:ext cx="4900633" cy="4351338"/>
          </a:xfrm>
        </p:spPr>
        <p:txBody>
          <a:bodyPr/>
          <a:lstStyle/>
          <a:p>
            <a:r>
              <a:rPr lang="es-ES_tradnl" dirty="0" smtClean="0"/>
              <a:t>Los </a:t>
            </a:r>
            <a:r>
              <a:rPr lang="es-ES_tradnl" dirty="0" err="1" smtClean="0"/>
              <a:t>bindings</a:t>
            </a:r>
            <a:r>
              <a:rPr lang="es-ES_tradnl" dirty="0" smtClean="0"/>
              <a:t> de </a:t>
            </a:r>
            <a:r>
              <a:rPr lang="es-ES_tradnl" dirty="0" err="1" smtClean="0"/>
              <a:t>.Net</a:t>
            </a:r>
            <a:r>
              <a:rPr lang="es-ES_tradnl" dirty="0" smtClean="0"/>
              <a:t> para Apache </a:t>
            </a:r>
            <a:r>
              <a:rPr lang="es-ES_tradnl" dirty="0" err="1" smtClean="0"/>
              <a:t>Spark</a:t>
            </a:r>
            <a:r>
              <a:rPr lang="es-ES_tradnl" dirty="0" smtClean="0"/>
              <a:t>, utilizan la capa de </a:t>
            </a:r>
            <a:r>
              <a:rPr lang="es-ES_tradnl" dirty="0" err="1" smtClean="0"/>
              <a:t>Interop</a:t>
            </a:r>
            <a:r>
              <a:rPr lang="es-ES_tradnl" dirty="0" smtClean="0"/>
              <a:t> que </a:t>
            </a:r>
            <a:r>
              <a:rPr lang="es-ES_tradnl" dirty="0" err="1" smtClean="0"/>
              <a:t>Spark</a:t>
            </a:r>
            <a:r>
              <a:rPr lang="es-ES_tradnl" dirty="0" smtClean="0"/>
              <a:t> provee para otros lenguajes como Python o R</a:t>
            </a:r>
          </a:p>
          <a:p>
            <a:r>
              <a:rPr lang="es-ES_tradnl" dirty="0" err="1" smtClean="0"/>
              <a:t>.Net</a:t>
            </a:r>
            <a:r>
              <a:rPr lang="es-ES_tradnl" dirty="0" smtClean="0"/>
              <a:t> Standard </a:t>
            </a:r>
            <a:r>
              <a:rPr lang="es-ES_tradnl" dirty="0" err="1" smtClean="0"/>
              <a:t>compliant</a:t>
            </a:r>
            <a:endParaRPr lang="es-ES_tradnl" dirty="0" smtClean="0"/>
          </a:p>
          <a:p>
            <a:r>
              <a:rPr lang="es-ES_tradnl" dirty="0"/>
              <a:t>https://issues.apache.org/jira/browse/SPARK-26257</a:t>
            </a:r>
            <a:endParaRPr lang="es-ES_tradnl" dirty="0" smtClean="0"/>
          </a:p>
        </p:txBody>
      </p:sp>
      <p:pic>
        <p:nvPicPr>
          <p:cNvPr id="12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00" y="2087290"/>
            <a:ext cx="6891904" cy="30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Compatibilidad 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9483" y="1476758"/>
            <a:ext cx="4537940" cy="431453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567422" y="1478756"/>
            <a:ext cx="57863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2.4.2: No soportada debido a un cambio en la versión de </a:t>
            </a:r>
            <a:r>
              <a:rPr lang="es-ES_tradnl" dirty="0" err="1" smtClean="0"/>
              <a:t>Scala</a:t>
            </a:r>
            <a:endParaRPr lang="es-ES_tradnl" dirty="0" smtClean="0"/>
          </a:p>
          <a:p>
            <a:r>
              <a:rPr lang="es-ES_tradnl" dirty="0" smtClean="0"/>
              <a:t>2.4.5: Versión recomendada</a:t>
            </a:r>
          </a:p>
          <a:p>
            <a:endParaRPr lang="es-ES_tradnl" dirty="0"/>
          </a:p>
          <a:p>
            <a:r>
              <a:rPr lang="es-ES_tradnl" dirty="0" smtClean="0"/>
              <a:t>3.0: In </a:t>
            </a:r>
            <a:r>
              <a:rPr lang="es-ES_tradnl" dirty="0" err="1" smtClean="0"/>
              <a:t>progress</a:t>
            </a:r>
            <a:endParaRPr lang="es-ES_tradnl" dirty="0" smtClean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63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Instalación – Net Core 3.1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78756"/>
            <a:ext cx="10111451" cy="4351338"/>
          </a:xfrm>
        </p:spPr>
        <p:txBody>
          <a:bodyPr/>
          <a:lstStyle/>
          <a:p>
            <a:r>
              <a:rPr lang="es-ES_tradnl" dirty="0" smtClean="0"/>
              <a:t>Instalar JDK 8.1</a:t>
            </a:r>
          </a:p>
          <a:p>
            <a:pPr lvl="1"/>
            <a:r>
              <a:rPr lang="es-ES_tradnl" dirty="0" smtClean="0"/>
              <a:t>Set JAVA_HOME variable al directorio de instalación</a:t>
            </a:r>
          </a:p>
          <a:p>
            <a:r>
              <a:rPr lang="es-ES_tradnl" dirty="0" smtClean="0"/>
              <a:t>Instalar Apache </a:t>
            </a:r>
            <a:r>
              <a:rPr lang="es-ES_tradnl" dirty="0" err="1" smtClean="0"/>
              <a:t>Spark</a:t>
            </a:r>
            <a:r>
              <a:rPr lang="es-ES_tradnl" dirty="0" smtClean="0"/>
              <a:t> 2.4.5 (con </a:t>
            </a:r>
            <a:r>
              <a:rPr lang="es-ES_tradnl" dirty="0" err="1" smtClean="0"/>
              <a:t>Hadoop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smtClean="0"/>
              <a:t>Set HADOOP_HOME variable al directorio de instalación</a:t>
            </a:r>
          </a:p>
          <a:p>
            <a:pPr lvl="1"/>
            <a:r>
              <a:rPr lang="es-ES_tradnl" dirty="0" smtClean="0"/>
              <a:t>Set SPARK_HOME variable al directorio de instalación</a:t>
            </a:r>
          </a:p>
          <a:p>
            <a:pPr lvl="1"/>
            <a:r>
              <a:rPr lang="es-ES_tradnl" dirty="0" smtClean="0"/>
              <a:t>Añadir %SPARK_HOME%/</a:t>
            </a:r>
            <a:r>
              <a:rPr lang="es-ES_tradnl" dirty="0" err="1" smtClean="0"/>
              <a:t>bin</a:t>
            </a:r>
            <a:r>
              <a:rPr lang="es-ES_tradnl" dirty="0" smtClean="0"/>
              <a:t> al </a:t>
            </a:r>
            <a:r>
              <a:rPr lang="es-ES_tradnl" dirty="0" err="1" smtClean="0"/>
              <a:t>Path</a:t>
            </a:r>
            <a:r>
              <a:rPr lang="es-ES_tradnl" dirty="0" smtClean="0"/>
              <a:t> de sistema</a:t>
            </a:r>
          </a:p>
          <a:p>
            <a:pPr lvl="1"/>
            <a:r>
              <a:rPr lang="es-ES_tradnl" dirty="0" err="1" smtClean="0"/>
              <a:t>Spark-submit</a:t>
            </a:r>
            <a:r>
              <a:rPr lang="es-ES_tradnl" dirty="0" smtClean="0"/>
              <a:t>-&gt;OK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29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Instalación – Net Core 3.1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78756"/>
            <a:ext cx="10111451" cy="4351338"/>
          </a:xfrm>
        </p:spPr>
        <p:txBody>
          <a:bodyPr/>
          <a:lstStyle/>
          <a:p>
            <a:r>
              <a:rPr lang="es-ES_tradnl" dirty="0" smtClean="0"/>
              <a:t>Descargar </a:t>
            </a:r>
            <a:r>
              <a:rPr lang="es-ES_tradnl" dirty="0" err="1" smtClean="0"/>
              <a:t>Microsoft.Spark.Worker</a:t>
            </a:r>
            <a:r>
              <a:rPr lang="es-ES_tradnl" dirty="0" smtClean="0"/>
              <a:t>:</a:t>
            </a:r>
          </a:p>
          <a:p>
            <a:pPr lvl="1"/>
            <a:r>
              <a:rPr lang="es-ES_tradnl" dirty="0">
                <a:hlinkClick r:id="rId3"/>
              </a:rPr>
              <a:t>https://</a:t>
            </a:r>
            <a:r>
              <a:rPr lang="es-ES_tradnl" dirty="0" smtClean="0">
                <a:hlinkClick r:id="rId3"/>
              </a:rPr>
              <a:t>github.com/dotnet/spark/releases/tag/v0.12.1</a:t>
            </a:r>
            <a:endParaRPr lang="es-ES_tradnl" dirty="0" smtClean="0"/>
          </a:p>
          <a:p>
            <a:pPr lvl="1"/>
            <a:r>
              <a:rPr lang="es-ES_tradnl" dirty="0" smtClean="0"/>
              <a:t>Set DOTNET_WORKER_DIR variable al directorio de instalación</a:t>
            </a:r>
          </a:p>
          <a:p>
            <a:pPr lvl="1"/>
            <a:endParaRPr lang="es-ES_tradnl" dirty="0"/>
          </a:p>
          <a:p>
            <a:pPr marL="457200" lvl="1" indent="0">
              <a:buNone/>
            </a:pP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372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Sintaxis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8723" y="1485136"/>
            <a:ext cx="7303474" cy="2076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23" y="3781648"/>
            <a:ext cx="7465520" cy="8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Sintaxis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775" y="1481248"/>
            <a:ext cx="10984021" cy="38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49116"/>
            <a:ext cx="10204048" cy="4085867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.Net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Cómo ejecutar aplicaciones </a:t>
            </a:r>
            <a:r>
              <a:rPr lang="es-ES" dirty="0" err="1" smtClean="0"/>
              <a:t>.Net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0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Contexto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A principios del 2000</a:t>
            </a:r>
            <a:r>
              <a:rPr lang="es-ES" dirty="0" smtClean="0"/>
              <a:t>, crece exponencialmente la cantidad de datos que generamos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Ni los sistemas de almacenamiento tradicionales como los sistemas de gestión de bases de datos </a:t>
            </a:r>
            <a:r>
              <a:rPr lang="es-ES" dirty="0" smtClean="0"/>
              <a:t>relacionales, ni </a:t>
            </a:r>
            <a:r>
              <a:rPr lang="es-ES" dirty="0" smtClean="0"/>
              <a:t>la forma de procesar los mismos </a:t>
            </a:r>
            <a:r>
              <a:rPr lang="es-ES" dirty="0" smtClean="0"/>
              <a:t>podían hacer </a:t>
            </a:r>
            <a:r>
              <a:rPr lang="es-ES" dirty="0" smtClean="0"/>
              <a:t>frente</a:t>
            </a:r>
            <a:r>
              <a:rPr lang="es-ES" dirty="0"/>
              <a:t> </a:t>
            </a:r>
            <a:r>
              <a:rPr lang="es-ES" dirty="0" smtClean="0"/>
              <a:t>a esta </a:t>
            </a:r>
            <a:r>
              <a:rPr lang="es-ES" dirty="0" err="1" smtClean="0"/>
              <a:t>situacion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08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</a:t>
            </a:r>
            <a:br>
              <a:rPr lang="es-ES" dirty="0" smtClean="0"/>
            </a:br>
            <a:r>
              <a:rPr lang="es-ES" sz="2800" dirty="0" err="1" smtClean="0"/>
              <a:t>Spark</a:t>
            </a:r>
            <a:r>
              <a:rPr lang="es-ES" sz="2800" dirty="0" smtClean="0"/>
              <a:t> SQL – </a:t>
            </a:r>
            <a:r>
              <a:rPr lang="es-ES" sz="2800" dirty="0" err="1" smtClean="0"/>
              <a:t>Batch</a:t>
            </a:r>
            <a:r>
              <a:rPr lang="es-ES" sz="2800" dirty="0" smtClean="0"/>
              <a:t> Job</a:t>
            </a:r>
            <a:endParaRPr lang="es-ES" sz="2800" dirty="0">
              <a:cs typeface="Helvetica" panose="020B0604020202020204" pitchFamily="34" charset="0"/>
            </a:endParaRPr>
          </a:p>
        </p:txBody>
      </p:sp>
      <p:pic>
        <p:nvPicPr>
          <p:cNvPr id="1026" name="Picture 2" descr="Azure Blob File System | Drupal.or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80" y="2739288"/>
            <a:ext cx="878517" cy="87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ey factors to consider when optimizing Spark Jobs | by Arun Jijo |  DataKare Solutions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04" y="2578792"/>
            <a:ext cx="2157791" cy="123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SC 110 - CSV Processor - Benjamin Dicke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62" y="1850032"/>
            <a:ext cx="810530" cy="8105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012503" y="1994656"/>
            <a:ext cx="4676325" cy="542908"/>
            <a:chOff x="1972733" y="2134164"/>
            <a:chExt cx="4676325" cy="5429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U-Turn Arrow 30"/>
            <p:cNvSpPr/>
            <p:nvPr/>
          </p:nvSpPr>
          <p:spPr>
            <a:xfrm>
              <a:off x="1972733" y="2441667"/>
              <a:ext cx="4676325" cy="23540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77172" y="2134164"/>
              <a:ext cx="2303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LOAD CSV FILE</a:t>
              </a:r>
              <a:endParaRPr lang="es-E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90692" y="3925456"/>
            <a:ext cx="4676325" cy="598986"/>
            <a:chOff x="1990691" y="3696531"/>
            <a:chExt cx="4676325" cy="598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U-Turn Arrow 46"/>
            <p:cNvSpPr/>
            <p:nvPr/>
          </p:nvSpPr>
          <p:spPr>
            <a:xfrm rot="10800000">
              <a:off x="1990691" y="3696531"/>
              <a:ext cx="4676325" cy="23540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28396" y="3926185"/>
              <a:ext cx="2303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WRITE PARQUET FILE</a:t>
              </a:r>
              <a:endParaRPr lang="es-ES" dirty="0"/>
            </a:p>
          </p:txBody>
        </p:sp>
      </p:grpSp>
      <p:pic>
        <p:nvPicPr>
          <p:cNvPr id="1064" name="Picture 40" descr="What is Parquet?. Apache Parquet is a free and… | by Z² Little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17" y="3473019"/>
            <a:ext cx="1058516" cy="70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8120526" y="2419861"/>
            <a:ext cx="3233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Load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Apply</a:t>
            </a:r>
            <a:r>
              <a:rPr lang="es-ES_tradnl" dirty="0" smtClean="0"/>
              <a:t> </a:t>
            </a:r>
            <a:r>
              <a:rPr lang="es-ES_tradnl" dirty="0" err="1" smtClean="0"/>
              <a:t>Schema</a:t>
            </a:r>
            <a:endParaRPr lang="es-ES_trad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Transform</a:t>
            </a:r>
            <a:endParaRPr lang="es-ES_trad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Write</a:t>
            </a:r>
            <a:r>
              <a:rPr lang="es-ES_tradnl" dirty="0" smtClean="0"/>
              <a:t> Data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9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</a:t>
            </a:r>
            <a:br>
              <a:rPr lang="es-ES" dirty="0" smtClean="0"/>
            </a:br>
            <a:r>
              <a:rPr lang="es-ES" sz="2800" dirty="0" err="1" smtClean="0"/>
              <a:t>Structured</a:t>
            </a:r>
            <a:r>
              <a:rPr lang="es-ES" sz="2800" dirty="0" smtClean="0"/>
              <a:t> </a:t>
            </a:r>
            <a:r>
              <a:rPr lang="es-ES" sz="2800" dirty="0" err="1" smtClean="0"/>
              <a:t>Streaming</a:t>
            </a:r>
            <a:r>
              <a:rPr lang="es-ES" sz="2800" dirty="0" smtClean="0"/>
              <a:t> Job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12" descr="MANAGED CLOUD SERVICES – AZURE IOT | Axtr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XCHIP AZ3166 IoT Developer Kit is Designed to Work with Microsoft Azu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1664"/>
            <a:ext cx="435292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96000" y="3007961"/>
            <a:ext cx="3980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Event</a:t>
            </a:r>
            <a:r>
              <a:rPr lang="es-ES_tradnl" dirty="0" smtClean="0"/>
              <a:t> Producer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Sensores de Humedad y 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smtClean="0"/>
              <a:t>Conectado a </a:t>
            </a:r>
            <a:r>
              <a:rPr lang="es-ES_tradnl" dirty="0" err="1" smtClean="0"/>
              <a:t>Azure</a:t>
            </a:r>
            <a:r>
              <a:rPr lang="es-ES_tradnl" dirty="0" smtClean="0"/>
              <a:t> </a:t>
            </a:r>
            <a:r>
              <a:rPr lang="es-ES_tradnl" dirty="0" err="1" smtClean="0"/>
              <a:t>IoT</a:t>
            </a:r>
            <a:r>
              <a:rPr lang="es-ES_tradnl" dirty="0" smtClean="0"/>
              <a:t> </a:t>
            </a:r>
            <a:r>
              <a:rPr lang="es-ES_tradnl" dirty="0" err="1" smtClean="0"/>
              <a:t>Hub</a:t>
            </a:r>
            <a:endParaRPr lang="es-ES_tradnl" dirty="0" smtClean="0"/>
          </a:p>
          <a:p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0" y="1431664"/>
            <a:ext cx="288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MXCHIP </a:t>
            </a:r>
            <a:r>
              <a:rPr lang="es-ES" sz="3200" dirty="0" smtClean="0"/>
              <a:t>AZ3166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1366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</a:t>
            </a:r>
            <a:br>
              <a:rPr lang="es-ES" dirty="0" smtClean="0"/>
            </a:br>
            <a:r>
              <a:rPr lang="es-ES" sz="2800" dirty="0" err="1" smtClean="0"/>
              <a:t>Structured</a:t>
            </a:r>
            <a:r>
              <a:rPr lang="es-ES" sz="2800" dirty="0" smtClean="0"/>
              <a:t> </a:t>
            </a:r>
            <a:r>
              <a:rPr lang="es-ES" sz="2800" dirty="0" err="1" smtClean="0"/>
              <a:t>Streaming</a:t>
            </a:r>
            <a:r>
              <a:rPr lang="es-ES" sz="2800" dirty="0" smtClean="0"/>
              <a:t> Job</a:t>
            </a:r>
            <a:endParaRPr lang="es-ES" sz="2800" dirty="0">
              <a:cs typeface="Helvetica" panose="020B0604020202020204" pitchFamily="34" charset="0"/>
            </a:endParaRPr>
          </a:p>
        </p:txBody>
      </p:sp>
      <p:pic>
        <p:nvPicPr>
          <p:cNvPr id="1026" name="Picture 2" descr="Azure Blob File System | Drupal.or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45" y="3553144"/>
            <a:ext cx="878517" cy="87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ey factors to consider when optimizing Spark Jobs | by Arun Jijo |  DataKare Solutions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55" y="3284848"/>
            <a:ext cx="2157791" cy="123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What is Parquet?. Apache Parquet is a free and… | by Z² Little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362" y="4165033"/>
            <a:ext cx="1058516" cy="70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096000" y="2319972"/>
            <a:ext cx="3233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Read</a:t>
            </a:r>
            <a:r>
              <a:rPr lang="es-ES_tradnl" dirty="0" smtClean="0"/>
              <a:t> </a:t>
            </a:r>
            <a:r>
              <a:rPr lang="es-ES_tradnl" dirty="0" err="1" smtClean="0"/>
              <a:t>Stream</a:t>
            </a:r>
            <a:endParaRPr lang="es-ES_trad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Extract</a:t>
            </a:r>
            <a:r>
              <a:rPr lang="es-ES_tradnl" dirty="0" smtClean="0"/>
              <a:t>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Transform</a:t>
            </a:r>
            <a:endParaRPr lang="es-ES_trad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 smtClean="0"/>
              <a:t>Write</a:t>
            </a:r>
            <a:r>
              <a:rPr lang="es-ES_tradnl" dirty="0" smtClean="0"/>
              <a:t> Data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751" y="3415689"/>
            <a:ext cx="693982" cy="968283"/>
          </a:xfrm>
          <a:prstGeom prst="rect">
            <a:avLst/>
          </a:prstGeom>
        </p:spPr>
      </p:pic>
      <p:sp>
        <p:nvSpPr>
          <p:cNvPr id="4" name="AutoShape 12" descr="MANAGED CLOUD SERVICES – AZURE IOT | Axtr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4" name="Picture 16" descr="Reekoh | Plugi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41" y="3362032"/>
            <a:ext cx="1075598" cy="10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2064" idx="1"/>
          </p:cNvCxnSpPr>
          <p:nvPr/>
        </p:nvCxnSpPr>
        <p:spPr>
          <a:xfrm>
            <a:off x="2205007" y="3899830"/>
            <a:ext cx="1424534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56617" y="3931862"/>
            <a:ext cx="1424534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192571" y="3992403"/>
            <a:ext cx="1424534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2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</a:t>
            </a:r>
            <a:br>
              <a:rPr lang="es-ES" dirty="0" smtClean="0"/>
            </a:br>
            <a:r>
              <a:rPr lang="es-ES" dirty="0" err="1" smtClean="0"/>
              <a:t>Deploy</a:t>
            </a:r>
            <a:r>
              <a:rPr lang="es-ES" dirty="0" smtClean="0"/>
              <a:t> Jobs –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Databricks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4" name="AutoShape 12" descr="MANAGED CLOUD SERVICES – AZURE IOT | Axtr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098" name="Picture 2" descr="Aprender Git (I): Empezando con Git - Mario González, formador y  desarrollador 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88508"/>
            <a:ext cx="2294400" cy="125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zure DevOps ] apptest.ai Integration for Azure DevOps - Apptest.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82" y="2309959"/>
            <a:ext cx="1420615" cy="14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4102" idx="1"/>
          </p:cNvCxnSpPr>
          <p:nvPr/>
        </p:nvCxnSpPr>
        <p:spPr>
          <a:xfrm>
            <a:off x="2361235" y="2997843"/>
            <a:ext cx="3188947" cy="19267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4" name="Picture 8" descr="Databricks Oslo User Group (Oslo, Noruega) | Meet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26" y="2015900"/>
            <a:ext cx="2002421" cy="20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>
            <a:endCxn id="4104" idx="1"/>
          </p:cNvCxnSpPr>
          <p:nvPr/>
        </p:nvCxnSpPr>
        <p:spPr>
          <a:xfrm>
            <a:off x="6751115" y="2997843"/>
            <a:ext cx="2479011" cy="1926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Helvetica" panose="020B0604020202020204" pitchFamily="34" charset="0"/>
              </a:rPr>
              <a:t>Last</a:t>
            </a:r>
            <a:r>
              <a:rPr lang="es-ES" dirty="0" smtClean="0">
                <a:cs typeface="Helvetica" panose="020B0604020202020204" pitchFamily="34" charset="0"/>
              </a:rPr>
              <a:t>, </a:t>
            </a:r>
            <a:r>
              <a:rPr lang="es-ES" dirty="0" err="1" smtClean="0">
                <a:cs typeface="Helvetica" panose="020B0604020202020204" pitchFamily="34" charset="0"/>
              </a:rPr>
              <a:t>but</a:t>
            </a:r>
            <a:r>
              <a:rPr lang="es-ES" dirty="0" smtClean="0">
                <a:cs typeface="Helvetica" panose="020B0604020202020204" pitchFamily="34" charset="0"/>
              </a:rPr>
              <a:t> </a:t>
            </a:r>
            <a:r>
              <a:rPr lang="es-ES" dirty="0" err="1" smtClean="0">
                <a:cs typeface="Helvetica" panose="020B0604020202020204" pitchFamily="34" charset="0"/>
              </a:rPr>
              <a:t>not</a:t>
            </a:r>
            <a:r>
              <a:rPr lang="es-ES" dirty="0" smtClean="0">
                <a:cs typeface="Helvetica" panose="020B0604020202020204" pitchFamily="34" charset="0"/>
              </a:rPr>
              <a:t> </a:t>
            </a:r>
            <a:r>
              <a:rPr lang="es-ES" dirty="0" err="1" smtClean="0">
                <a:cs typeface="Helvetica" panose="020B0604020202020204" pitchFamily="34" charset="0"/>
              </a:rPr>
              <a:t>least</a:t>
            </a:r>
            <a:endParaRPr lang="es-ES" dirty="0">
              <a:cs typeface="Helvetica" panose="020B0604020202020204" pitchFamily="34" charset="0"/>
            </a:endParaRPr>
          </a:p>
        </p:txBody>
      </p:sp>
      <p:sp>
        <p:nvSpPr>
          <p:cNvPr id="4" name="AutoShape 4" descr="data:image/png;base64,iVBORw0KGgoAAAANSUhEUgAAAJcAAABPCAMAAADRLKcJAAAApVBMVEX///88Oj7iWhw4NjoiHyX8/Pw1MzcmIykrKC3hTgD39/fx8fHl5eXhUQAvLDEyMDUAAABtbG7iVhJoZ2mgn6FBP0MYFBthX2KxsbLe3t5RT1KHhojgSAD99fKBgIJ3dnjKysq/v8CpqKmVlJbV1dX549z1z8VIRkr0x7v32dDxu6v87urlckrvrJjpi27kaTvsnIPjYCzog2HnfFbqk3cKAA/fPQBvQKlrAAAJo0lEQVRogc1ZeWOiPhMGuQ9BQAHRKocWbWu1137/j/YmMwmEw+6v727rzh82kJA8meOZSSpJN5HDefK6v83Sn8llHU7C9eHWMPpy/2tCxfrXNPYSAq7w6dZAunK0JijWw62hdOQ0nXB5vDUWUd5CDmv6fmssokxasY63BtPKHZgRff9fcn1w++npGYCte65/t394f73cRIsPFJd1eMSoDAXXfzw8ny0rDKc3odwLteN0L50A2PTCMN1fnkKCCf3u5Qa4znTtUJPu0MXWR+nueHqarKdhGw/hDXDBulQhhzU0z68vloiJvnv9eVh7asYQiOsVY7KLCXR4//O47iEcHxqIopoYQusWdAtZyEKFnKwW03QdXpgCzzeAJb3TtS1kB+b6BNP67bSX9ojw5e4GsHBtiz0R1w+tX+fTUUC5/vmybH96WXfTz9v0ctBY+4nzxs/K8TJdM0fnZNqRZ2ssMX2z3F+sdcsHYwXhCTRpjSH+JtEOz+u1SObWiAsdoOaf/hyhPl5IKhZBhW8PwzL1yLhfG5nhW+TeEshzak1eD2MsgMVF+PJjdfW+Yc5war2831+hJmSI6c+F4nujrfPleNVIbzDK+ttV1ydO8RTyCuETEr9gJXb68sJ5VGJjEwQrG1pOsEE4WpkkK9ooIof8JNAdBUG0pI1GX9Pw+aq+3v5fK2ZGghiUOlIjaFaq79K/dvYRRdC7qQmkjQegZ1mUQPexzcxT62kkEKnsMRjfvgqrMJIa1LBUCykxaMs1knhHG9s4JzhoKwnoDuiPlH8s+beXtcgRk+dRpeAZ5LND27KYV6t57ojvND0oVNh9HpeFuqWtlbKLU/LXUVdslLPINpuNX9F2aW63BXt/EimVQHsZ8e7HzxWmpZlneJ7vGYvKbl+XcVrMclzvYwYO5Mab3YIi2sV8fVfNiBgUrLTxk5q/l/bP65bCwvXlTtoNVkY3tMbL1Lw2FJmJWTcfa6apqiY4/rZ2UJNbQ4096mhL0Bd16HxGvihmYEC0ZquOd4u5mXU+0ogZLH3XKzNEKVtURHSfA6viNC8WYL16i692s1WeBwuKMVOrFNx+7pPH+Qfo+SNKS7ez7mli0as4QgWpb8yHi1+uMlipyh1RFqgaZ0b1ktS0qVY4NjPJ8vMZXdqJZjPAFdREaxH9kZYz9SN2u9NrD+dfT3vJjQzZLKSBaNaV/Jj3YMmyj4SgacIvG2yLT7bdjtMYp2naCFftNan0dFlWm2C12/jCUn9QADkKGtFXY25O5WPon38ogUEnjpuYynbaE9bQkjbFzN1LCysPsMTVzi0yEzw/61niz8XOYMsqf95+FNKTZa1fKd8+oMK6ycgBKLKKGtqQp4aX/qK4aIeMPVYGYTvq8HBGu2dM0lFYAQr2mVtLkWeM+OYfyxJ8WGdBXcayHkgHqynNJkOFrXz6hZfyjdUDG7pFOS+L66b9XT8VjC22+yKmqtOEBDoZkv5GBw1HVybcbfzYoHkg9itnpD/fmKTfI/3KoN8pN0FEUntO0wU4LlB0HkPbfRzcToiGRH3JY4xHUGWx37JHXPX78yzWhf7OHPYq9nQqas5XoS1mUoVw8bl7mdOlMNwJicehW2mbWMwDNFA7KrG3vX4jaWd2Fx7HS0hrC/Ap47oewiJxph1PL9P2ZNL1ryVn1bjPWe3MjeiyAGwp+/1+P+PAnEWrSFvSEthArEm2TFuKxxfbP9C7QnD/c5fAIj5BS8a4rM+VoSiNWvRmYWlnjvT7PG0HDWaF5DGnxjbhU1jNzIWFHg+vL9Pp5LlXOe4MPoEvxhRPA4rpZUm24KnA5D7GYSumT4qcph+rHSlnk+q+b5Ic6oKzkOCKwASDNHm33w/r2crkwGQBGG6MuFTpkuThFAkb5eEYu8Z+I0tJv+bkCTO6DqlmC+rSF9vValM29LVamQL238qW+5FeN+7DwJpze/AGnlj2MtsleD99o0HaUZowQfKWa/8rsCQ74c6gZwyGy5bNhWEIBXPJDkF4YqwEoEGdlj6O3DXXXIigcUYaFSfjvs8qHHK4oU9q3hnGBlEloFt3Q9hllra53dpCbCOw4IAEPxF3wSPKhKTtwKPfq3px11RHS2z1lsDIpnSFaSduYjdoSeNqZhmVlhQMqgP0h7iXWFALdMAc/bc3SdrgZmTNO1iVI4sO+l+BcXrV6X6AnvWgPwgSm5ETzShjFslNjgvSjpLwDofBQmuaXyo6MZtSOMQrYH/eIG5ipi+kSQqwuzeTf4/7atzAhQ/1DWZJpf7SVVfKNEac3VmMeD2fnvgPenj/fMFwKQ5LO35jsB1WOSsWOd7wtPaZsKAhxQgu0MtLxOvgNTkssXDr1zVIHguedlpuS9HAc37E+WLp+cFx4ecDfYFXUa/p04CIm/Ib6lNt/KjyORrMA7I+Vsp1JW2NHYB7Ejou+f46gmioFpZGVx9MShqPtFbu6xNrz5joX0OF+b8ji0L/yLv6oNtktaLfHYvBTreKdN6cIrjAZ5TUkGbMZsesyqE4C2bJ8jNUeaYK0WxjRJIcyWjQ7Hy8FbgUF1JFN7Fd5FWqRSBgpSmJbKxyFpDjWAFk9J23lWUC5WaTRpGuvRVftlPD2gEGmwKTV+zM2TKRQ84rEMU0pYLiWvpzQH1MAexc2KIeCM/WRgk3CxmuReoYp+b0rLKzhJ0qvhhJLK3LMSs37FRXbQ1PVkuWdvzmGMroix3SmCXNq3mS126yUa9WiYpYqLrcNpt55naeliuZDTX4ZBsGzNM3ZTrfeibZP4L1bZZ22rDJu0dUZslBuDfSlro6T49QJzcVLLzxTI8PNBpCdJpET/t1sFrOkyKmnZak2CGN+4vDi55rZFEMLnIUnbpjYfTfM6sKFwS52e0jVkP6Srjd4sazq/aQBpLi/HAWsF3XJgmiCzHoHXh8edfuz1e6nXo3tnNPF3uJ1SAKaW2069FXe0jrWZJo0C7nzsJOu85mJ+KuFTXBqTCcNpEqINPVpBfZu0y8ZSShC3mMehWmHZlX4OyQ5rU64WFjEKjLXKvSeY+i7cr02LHGUzPuEBBOpAhOM9XTySFM9w0vyKW+aGXN+1Vl60iZapompZYqNgxDbenLoKIuhPvkNIZ3MXm3K7R5lQ9o1p1HC0M166ja8Xnw0ECzm7artkmSBKsrtyL2rgqwn+rCBaGHJ2y1a/Se21dLm945OrY2FgJkGkd8j1UOd4/Re0lRa7/p/3vCqqsf+z/lfxUIJ3p6/8cE6GtY3N9cICn733DJ+ocCNNgvCv8BgXrnW25//0jspM7qWr9et32z/A8Wka3tx94DF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Apache Spark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78756"/>
            <a:ext cx="10111451" cy="4351338"/>
          </a:xfrm>
        </p:spPr>
        <p:txBody>
          <a:bodyPr/>
          <a:lstStyle/>
          <a:p>
            <a:r>
              <a:rPr lang="es-ES_tradnl" dirty="0" err="1" smtClean="0"/>
              <a:t>Github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</a:t>
            </a:r>
            <a:r>
              <a:rPr lang="es-ES_tradnl" dirty="0" smtClean="0">
                <a:hlinkClick r:id="rId3"/>
              </a:rPr>
              <a:t>github.com/jarnawer/netcoreconf_spark_net.git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Twitter: @</a:t>
            </a:r>
            <a:r>
              <a:rPr lang="es-ES_tradnl" dirty="0" err="1" smtClean="0"/>
              <a:t>jarnawer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LinkedIn: </a:t>
            </a:r>
            <a:r>
              <a:rPr lang="es-ES" dirty="0" smtClean="0">
                <a:hlinkClick r:id="rId4"/>
              </a:rPr>
              <a:t>www.linkedin.com/in/jesus-arnau-84494441</a:t>
            </a:r>
            <a:endParaRPr lang="es-ES" dirty="0" smtClean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136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Cronología</a:t>
            </a:r>
            <a:endParaRPr lang="es-ES" sz="2800" dirty="0">
              <a:cs typeface="Helvetica" panose="020B0604020202020204" pitchFamily="34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097540"/>
              </p:ext>
            </p:extLst>
          </p:nvPr>
        </p:nvGraphicFramePr>
        <p:xfrm>
          <a:off x="838200" y="1477963"/>
          <a:ext cx="10515600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Hadoop - Apache - Org - Hadoop Map Reduce Logo Png Clipart (1600x506), Png Download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67391" r="17189" b="175"/>
          <a:stretch/>
        </p:blipFill>
        <p:spPr bwMode="auto">
          <a:xfrm>
            <a:off x="1304092" y="2805178"/>
            <a:ext cx="2295636" cy="3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fraestructura Cloud – Grupo Aullox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48" y="4647418"/>
            <a:ext cx="1851027" cy="180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ntroducción a Spark | SoyDat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30" y="2352033"/>
            <a:ext cx="1565949" cy="78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Apache </a:t>
            </a:r>
            <a:r>
              <a:rPr lang="es-ES" sz="2800" dirty="0" err="1" smtClean="0"/>
              <a:t>Hadoop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Difícil </a:t>
            </a:r>
            <a:r>
              <a:rPr lang="es-ES" dirty="0"/>
              <a:t>de gestionar y </a:t>
            </a:r>
            <a:r>
              <a:rPr lang="es-ES" dirty="0" smtClean="0"/>
              <a:t>administrar</a:t>
            </a:r>
            <a:endParaRPr lang="es-ES" dirty="0"/>
          </a:p>
          <a:p>
            <a:r>
              <a:rPr lang="es-ES_tradnl" dirty="0" smtClean="0"/>
              <a:t>Escribir una aplicación de </a:t>
            </a:r>
            <a:r>
              <a:rPr lang="es-ES_tradnl" dirty="0" err="1" smtClean="0"/>
              <a:t>MapReduce</a:t>
            </a:r>
            <a:r>
              <a:rPr lang="es-ES_tradnl" dirty="0" smtClean="0"/>
              <a:t>, es complicado, y requiere mucha cantidad de código de configuración (muy propenso a fallos</a:t>
            </a:r>
            <a:r>
              <a:rPr lang="es-ES_tradnl" dirty="0" smtClean="0"/>
              <a:t>).</a:t>
            </a:r>
          </a:p>
          <a:p>
            <a:r>
              <a:rPr lang="es-ES_tradnl" dirty="0" err="1"/>
              <a:t>MapReduce</a:t>
            </a:r>
            <a:r>
              <a:rPr lang="es-ES_tradnl" dirty="0"/>
              <a:t> requiere mucho tráfico de E/S de disco. Esto provoca que procesos pesados de </a:t>
            </a:r>
            <a:r>
              <a:rPr lang="es-ES_tradnl" dirty="0" err="1"/>
              <a:t>MapReduce</a:t>
            </a:r>
            <a:r>
              <a:rPr lang="es-ES_tradnl" dirty="0"/>
              <a:t> puedan llegar a estar ejecutándose durante horas o incluso </a:t>
            </a:r>
            <a:r>
              <a:rPr lang="es-ES_tradnl" dirty="0" smtClean="0"/>
              <a:t>días</a:t>
            </a:r>
          </a:p>
          <a:p>
            <a:endParaRPr lang="es-ES_tradnl" dirty="0"/>
          </a:p>
          <a:p>
            <a:endParaRPr lang="es-ES_tradn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779" y="4499658"/>
            <a:ext cx="7662441" cy="1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Apache </a:t>
            </a:r>
            <a:r>
              <a:rPr lang="es-ES" sz="2800" dirty="0" err="1" smtClean="0"/>
              <a:t>Hadoop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Combinar MR con otro tipo de procesos, </a:t>
            </a:r>
            <a:r>
              <a:rPr lang="es-ES" dirty="0"/>
              <a:t>como </a:t>
            </a:r>
            <a:r>
              <a:rPr lang="es-ES" dirty="0" smtClean="0"/>
              <a:t>Machine </a:t>
            </a:r>
            <a:r>
              <a:rPr lang="es-ES" dirty="0" err="1" smtClean="0"/>
              <a:t>Learning</a:t>
            </a:r>
            <a:r>
              <a:rPr lang="es-ES" dirty="0" smtClean="0"/>
              <a:t>, </a:t>
            </a:r>
            <a:r>
              <a:rPr lang="es-ES" dirty="0" err="1"/>
              <a:t>streaming</a:t>
            </a:r>
            <a:r>
              <a:rPr lang="es-ES" dirty="0"/>
              <a:t> o consultas interactivas similares a </a:t>
            </a:r>
            <a:r>
              <a:rPr lang="es-ES" dirty="0" smtClean="0"/>
              <a:t>SQL, es muy complicado</a:t>
            </a:r>
          </a:p>
        </p:txBody>
      </p:sp>
      <p:pic>
        <p:nvPicPr>
          <p:cNvPr id="6" name="Picture 2" descr="Hadoop Ecosystem and Their Component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8" y="2442799"/>
            <a:ext cx="7098594" cy="371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s-ES" sz="2800" dirty="0" smtClean="0"/>
              <a:t>Apache </a:t>
            </a:r>
            <a:r>
              <a:rPr lang="es-ES" sz="2800" dirty="0" err="1" smtClean="0"/>
              <a:t>Spark</a:t>
            </a:r>
            <a:endParaRPr lang="es-ES" sz="2800" dirty="0">
              <a:cs typeface="Helvetica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propósito principal de </a:t>
            </a:r>
            <a:r>
              <a:rPr lang="es-ES" dirty="0" err="1"/>
              <a:t>Spark</a:t>
            </a:r>
            <a:r>
              <a:rPr lang="es-ES" dirty="0"/>
              <a:t> fue la mejora de los principios de </a:t>
            </a:r>
            <a:r>
              <a:rPr lang="es-ES" dirty="0" err="1"/>
              <a:t>Map</a:t>
            </a:r>
            <a:r>
              <a:rPr lang="es-ES" dirty="0"/>
              <a:t> Reduce: </a:t>
            </a:r>
            <a:endParaRPr lang="es-ES" dirty="0" smtClean="0"/>
          </a:p>
          <a:p>
            <a:r>
              <a:rPr lang="es-ES" dirty="0" smtClean="0"/>
              <a:t>Mejora de la tolerancia a </a:t>
            </a:r>
            <a:r>
              <a:rPr lang="es-ES" dirty="0" smtClean="0"/>
              <a:t>fallos </a:t>
            </a:r>
            <a:r>
              <a:rPr lang="es-ES" dirty="0" smtClean="0"/>
              <a:t>y computación paralela</a:t>
            </a:r>
          </a:p>
          <a:p>
            <a:r>
              <a:rPr lang="es-ES_tradnl" dirty="0" smtClean="0"/>
              <a:t>Almacenamiento en memoria para los cálculos intermedios </a:t>
            </a:r>
            <a:endParaRPr lang="es-ES" dirty="0" smtClean="0"/>
          </a:p>
          <a:p>
            <a:r>
              <a:rPr lang="es-ES_tradnl" dirty="0" smtClean="0"/>
              <a:t>Ofrecer </a:t>
            </a:r>
            <a:r>
              <a:rPr lang="es-ES_tradnl" dirty="0" err="1" smtClean="0"/>
              <a:t>APIs</a:t>
            </a:r>
            <a:r>
              <a:rPr lang="es-ES_tradnl" dirty="0" smtClean="0"/>
              <a:t> fáciles de usar y en varios lenguajes de programación</a:t>
            </a:r>
          </a:p>
          <a:p>
            <a:r>
              <a:rPr lang="es-ES_tradnl" dirty="0" smtClean="0"/>
              <a:t>Unificar varios tipos de procesos en una misma plataforma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9881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1599</Words>
  <Application>Microsoft Office PowerPoint</Application>
  <PresentationFormat>Widescreen</PresentationFormat>
  <Paragraphs>275</Paragraphs>
  <Slides>56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Indice</vt:lpstr>
      <vt:lpstr>Introducción Qué es Apache Spark</vt:lpstr>
      <vt:lpstr>Introducción Contexto</vt:lpstr>
      <vt:lpstr>Introducción Cronología</vt:lpstr>
      <vt:lpstr>Introducción Apache Hadoop</vt:lpstr>
      <vt:lpstr>Introducción Apache Hadoop</vt:lpstr>
      <vt:lpstr>Introducción Apache Spark</vt:lpstr>
      <vt:lpstr>Introducción Apache Spark</vt:lpstr>
      <vt:lpstr>Introducción Apache Spark -2014 Daytona Gray Sort Benchmark Contest</vt:lpstr>
      <vt:lpstr>Spark Componentes</vt:lpstr>
      <vt:lpstr>Spark Spark SQL</vt:lpstr>
      <vt:lpstr>Spark Spark Structured Streaming</vt:lpstr>
      <vt:lpstr>Spark Spark MLLib</vt:lpstr>
      <vt:lpstr>Spark Spark MLLib</vt:lpstr>
      <vt:lpstr>Spark Spark GraphX</vt:lpstr>
      <vt:lpstr>Spark Spark GraphX</vt:lpstr>
      <vt:lpstr>Spark Versiones</vt:lpstr>
      <vt:lpstr>Spark Arquitectura</vt:lpstr>
      <vt:lpstr>Spark Cluster - Componentes</vt:lpstr>
      <vt:lpstr>Spark Arquitectura – Timeline Ejecución</vt:lpstr>
      <vt:lpstr>Spark Arquitectura – Timeline Ejecución</vt:lpstr>
      <vt:lpstr>Spark Arquitectura – Aplicaciones</vt:lpstr>
      <vt:lpstr>Spark Arquitectura – Aplicaciones</vt:lpstr>
      <vt:lpstr>Spark Transformaciones y Acciones</vt:lpstr>
      <vt:lpstr>Spark Transformaciones y Acciones</vt:lpstr>
      <vt:lpstr>Spark Transformaciones y Acciones</vt:lpstr>
      <vt:lpstr>Spark Spark DataFrame API</vt:lpstr>
      <vt:lpstr>Spark Spark DataFrame API</vt:lpstr>
      <vt:lpstr>Spark Spark SQL</vt:lpstr>
      <vt:lpstr>Spark Spark SQL</vt:lpstr>
      <vt:lpstr>Spark Spark SQL</vt:lpstr>
      <vt:lpstr>Spark Spark SQL</vt:lpstr>
      <vt:lpstr>Spark Spark SQL</vt:lpstr>
      <vt:lpstr>Spark Structured Streaming</vt:lpstr>
      <vt:lpstr>Spark Structured Streaming</vt:lpstr>
      <vt:lpstr>Spark Structured Streaming</vt:lpstr>
      <vt:lpstr>Spark Structured Streaming</vt:lpstr>
      <vt:lpstr>Spark Structured Streaming</vt:lpstr>
      <vt:lpstr>Apache Spark .Net</vt:lpstr>
      <vt:lpstr>Apache Spark .Net</vt:lpstr>
      <vt:lpstr>Apache Spark .Net Cómo funciona</vt:lpstr>
      <vt:lpstr>Apache Spark .Net Compatibilidad </vt:lpstr>
      <vt:lpstr>Apache Spark .Net Instalación – Net Core 3.1</vt:lpstr>
      <vt:lpstr>Apache Spark .Net Instalación – Net Core 3.1</vt:lpstr>
      <vt:lpstr>Apache Spark .Net Sintaxis</vt:lpstr>
      <vt:lpstr>Apache Spark .Net Sintaxis</vt:lpstr>
      <vt:lpstr>Apache Spark .Net Cómo ejecutar aplicaciones .Net</vt:lpstr>
      <vt:lpstr>Demo  Spark SQL – Batch Job</vt:lpstr>
      <vt:lpstr>Demo  Structured Streaming Job</vt:lpstr>
      <vt:lpstr>Demo  Structured Streaming Job</vt:lpstr>
      <vt:lpstr>Demo  Deploy Jobs – Azure Databricks</vt:lpstr>
      <vt:lpstr>Last, but not least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Jesús Arnau Villar</cp:lastModifiedBy>
  <cp:revision>94</cp:revision>
  <dcterms:created xsi:type="dcterms:W3CDTF">2018-11-16T16:29:33Z</dcterms:created>
  <dcterms:modified xsi:type="dcterms:W3CDTF">2020-09-19T22:21:41Z</dcterms:modified>
</cp:coreProperties>
</file>